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2" r:id="rId4"/>
    <p:sldId id="279" r:id="rId5"/>
    <p:sldId id="258" r:id="rId6"/>
    <p:sldId id="274" r:id="rId7"/>
    <p:sldId id="275" r:id="rId8"/>
    <p:sldId id="280" r:id="rId9"/>
    <p:sldId id="276" r:id="rId10"/>
    <p:sldId id="281" r:id="rId11"/>
    <p:sldId id="277" r:id="rId12"/>
    <p:sldId id="27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9182" autoAdjust="0"/>
  </p:normalViewPr>
  <p:slideViewPr>
    <p:cSldViewPr snapToGrid="0">
      <p:cViewPr varScale="1">
        <p:scale>
          <a:sx n="76" d="100"/>
          <a:sy n="76" d="100"/>
        </p:scale>
        <p:origin x="21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CA1E1-1219-4318-8F0A-0098049FB890}" type="datetimeFigureOut">
              <a:rPr lang="de-DE" smtClean="0"/>
              <a:t>08.05.2020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04A04-8AA3-4AD5-8E87-3692AD3BCF0F}" type="slidenum">
              <a:rPr lang="de-DE" smtClean="0"/>
              <a:t>‹Nr.›</a:t>
            </a:fld>
            <a:endParaRPr lang="de-DE"/>
          </a:p>
        </p:txBody>
      </p:sp>
    </p:spTree>
    <p:extLst>
      <p:ext uri="{BB962C8B-B14F-4D97-AF65-F5344CB8AC3E}">
        <p14:creationId xmlns:p14="http://schemas.microsoft.com/office/powerpoint/2010/main" val="1993591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https://forms.gle/BA7kVHy7NpMh4tif8</a:t>
            </a:r>
          </a:p>
          <a:p>
            <a:endParaRPr lang="de-DE" dirty="0"/>
          </a:p>
          <a:p>
            <a:r>
              <a:rPr lang="de-DE" dirty="0"/>
              <a:t>Erstmal nur die Frage zu Alter und Geschlecht beantworten</a:t>
            </a:r>
          </a:p>
        </p:txBody>
      </p:sp>
      <p:sp>
        <p:nvSpPr>
          <p:cNvPr id="4" name="Foliennummernplatzhalter 3"/>
          <p:cNvSpPr>
            <a:spLocks noGrp="1"/>
          </p:cNvSpPr>
          <p:nvPr>
            <p:ph type="sldNum" sz="quarter" idx="5"/>
          </p:nvPr>
        </p:nvSpPr>
        <p:spPr/>
        <p:txBody>
          <a:bodyPr/>
          <a:lstStyle/>
          <a:p>
            <a:fld id="{FED04A04-8AA3-4AD5-8E87-3692AD3BCF0F}" type="slidenum">
              <a:rPr lang="de-DE" smtClean="0"/>
              <a:t>3</a:t>
            </a:fld>
            <a:endParaRPr lang="de-DE"/>
          </a:p>
        </p:txBody>
      </p:sp>
    </p:spTree>
    <p:extLst>
      <p:ext uri="{BB962C8B-B14F-4D97-AF65-F5344CB8AC3E}">
        <p14:creationId xmlns:p14="http://schemas.microsoft.com/office/powerpoint/2010/main" val="164879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Wenn Geschlechtsidentität und zugewiesenes Geschlecht nicht gleich sind, nennt man das </a:t>
            </a:r>
            <a:r>
              <a:rPr lang="de-DE" dirty="0" err="1"/>
              <a:t>trans</a:t>
            </a:r>
            <a:r>
              <a:rPr lang="de-DE" dirty="0"/>
              <a:t>. Nicht binäre Personen sind dementsprechend auch </a:t>
            </a:r>
            <a:r>
              <a:rPr lang="de-DE" dirty="0" err="1"/>
              <a:t>trans</a:t>
            </a:r>
            <a:r>
              <a:rPr lang="de-DE" dirty="0"/>
              <a:t>, da sie bei Geburt nicht als nicht binär eingeordnet wurden. Eine Person, die bei Geburt als Mädchen eingeordnet wurde und sich als Mann identifiziert, fühlt, ist demnach ein </a:t>
            </a:r>
            <a:r>
              <a:rPr lang="de-DE" dirty="0" err="1"/>
              <a:t>trans</a:t>
            </a:r>
            <a:r>
              <a:rPr lang="de-DE" dirty="0"/>
              <a:t> Mann.</a:t>
            </a:r>
          </a:p>
        </p:txBody>
      </p:sp>
      <p:sp>
        <p:nvSpPr>
          <p:cNvPr id="4" name="Foliennummernplatzhalter 3"/>
          <p:cNvSpPr>
            <a:spLocks noGrp="1"/>
          </p:cNvSpPr>
          <p:nvPr>
            <p:ph type="sldNum" sz="quarter" idx="5"/>
          </p:nvPr>
        </p:nvSpPr>
        <p:spPr/>
        <p:txBody>
          <a:bodyPr/>
          <a:lstStyle/>
          <a:p>
            <a:fld id="{FED04A04-8AA3-4AD5-8E87-3692AD3BCF0F}" type="slidenum">
              <a:rPr lang="de-DE" smtClean="0"/>
              <a:t>12</a:t>
            </a:fld>
            <a:endParaRPr lang="de-DE"/>
          </a:p>
        </p:txBody>
      </p:sp>
    </p:spTree>
    <p:extLst>
      <p:ext uri="{BB962C8B-B14F-4D97-AF65-F5344CB8AC3E}">
        <p14:creationId xmlns:p14="http://schemas.microsoft.com/office/powerpoint/2010/main" val="3913707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Richtige Antwort: nicht binär. </a:t>
            </a:r>
          </a:p>
        </p:txBody>
      </p:sp>
      <p:sp>
        <p:nvSpPr>
          <p:cNvPr id="4" name="Foliennummernplatzhalter 3"/>
          <p:cNvSpPr>
            <a:spLocks noGrp="1"/>
          </p:cNvSpPr>
          <p:nvPr>
            <p:ph type="sldNum" sz="quarter" idx="5"/>
          </p:nvPr>
        </p:nvSpPr>
        <p:spPr/>
        <p:txBody>
          <a:bodyPr/>
          <a:lstStyle/>
          <a:p>
            <a:fld id="{FED04A04-8AA3-4AD5-8E87-3692AD3BCF0F}" type="slidenum">
              <a:rPr lang="de-DE" smtClean="0"/>
              <a:t>13</a:t>
            </a:fld>
            <a:endParaRPr lang="de-DE"/>
          </a:p>
        </p:txBody>
      </p:sp>
    </p:spTree>
    <p:extLst>
      <p:ext uri="{BB962C8B-B14F-4D97-AF65-F5344CB8AC3E}">
        <p14:creationId xmlns:p14="http://schemas.microsoft.com/office/powerpoint/2010/main" val="426101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Richtige Antwort: </a:t>
            </a:r>
            <a:r>
              <a:rPr lang="de-DE" dirty="0" err="1"/>
              <a:t>cis</a:t>
            </a:r>
            <a:r>
              <a:rPr lang="de-DE" dirty="0"/>
              <a:t> Mädchen</a:t>
            </a:r>
          </a:p>
        </p:txBody>
      </p:sp>
      <p:sp>
        <p:nvSpPr>
          <p:cNvPr id="4" name="Foliennummernplatzhalter 3"/>
          <p:cNvSpPr>
            <a:spLocks noGrp="1"/>
          </p:cNvSpPr>
          <p:nvPr>
            <p:ph type="sldNum" sz="quarter" idx="5"/>
          </p:nvPr>
        </p:nvSpPr>
        <p:spPr/>
        <p:txBody>
          <a:bodyPr/>
          <a:lstStyle/>
          <a:p>
            <a:fld id="{FED04A04-8AA3-4AD5-8E87-3692AD3BCF0F}" type="slidenum">
              <a:rPr lang="de-DE" smtClean="0"/>
              <a:t>14</a:t>
            </a:fld>
            <a:endParaRPr lang="de-DE"/>
          </a:p>
        </p:txBody>
      </p:sp>
    </p:spTree>
    <p:extLst>
      <p:ext uri="{BB962C8B-B14F-4D97-AF65-F5344CB8AC3E}">
        <p14:creationId xmlns:p14="http://schemas.microsoft.com/office/powerpoint/2010/main" val="3444828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Lasst euch Zeit, darüber nachzudenken. Es wäre toll, wenn ihr die Fragen auch im Fragebogen kurz beantworten könntet. Hier kann man sich auch gut noch in der Gruppe austauschen.</a:t>
            </a:r>
          </a:p>
        </p:txBody>
      </p:sp>
      <p:sp>
        <p:nvSpPr>
          <p:cNvPr id="4" name="Foliennummernplatzhalter 3"/>
          <p:cNvSpPr>
            <a:spLocks noGrp="1"/>
          </p:cNvSpPr>
          <p:nvPr>
            <p:ph type="sldNum" sz="quarter" idx="5"/>
          </p:nvPr>
        </p:nvSpPr>
        <p:spPr/>
        <p:txBody>
          <a:bodyPr/>
          <a:lstStyle/>
          <a:p>
            <a:fld id="{FED04A04-8AA3-4AD5-8E87-3692AD3BCF0F}" type="slidenum">
              <a:rPr lang="de-DE" smtClean="0"/>
              <a:t>15</a:t>
            </a:fld>
            <a:endParaRPr lang="de-DE"/>
          </a:p>
        </p:txBody>
      </p:sp>
    </p:spTree>
    <p:extLst>
      <p:ext uri="{BB962C8B-B14F-4D97-AF65-F5344CB8AC3E}">
        <p14:creationId xmlns:p14="http://schemas.microsoft.com/office/powerpoint/2010/main" val="10463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diese Frage gibt es im Fragebogen um sie zu beantworten)</a:t>
            </a:r>
          </a:p>
        </p:txBody>
      </p:sp>
      <p:sp>
        <p:nvSpPr>
          <p:cNvPr id="4" name="Foliennummernplatzhalter 3"/>
          <p:cNvSpPr>
            <a:spLocks noGrp="1"/>
          </p:cNvSpPr>
          <p:nvPr>
            <p:ph type="sldNum" sz="quarter" idx="5"/>
          </p:nvPr>
        </p:nvSpPr>
        <p:spPr/>
        <p:txBody>
          <a:bodyPr/>
          <a:lstStyle/>
          <a:p>
            <a:fld id="{FED04A04-8AA3-4AD5-8E87-3692AD3BCF0F}" type="slidenum">
              <a:rPr lang="de-DE" smtClean="0"/>
              <a:t>16</a:t>
            </a:fld>
            <a:endParaRPr lang="de-DE"/>
          </a:p>
        </p:txBody>
      </p:sp>
    </p:spTree>
    <p:extLst>
      <p:ext uri="{BB962C8B-B14F-4D97-AF65-F5344CB8AC3E}">
        <p14:creationId xmlns:p14="http://schemas.microsoft.com/office/powerpoint/2010/main" val="3595097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Gar nicht so einfach, oder? </a:t>
            </a:r>
          </a:p>
        </p:txBody>
      </p:sp>
      <p:sp>
        <p:nvSpPr>
          <p:cNvPr id="4" name="Foliennummernplatzhalter 3"/>
          <p:cNvSpPr>
            <a:spLocks noGrp="1"/>
          </p:cNvSpPr>
          <p:nvPr>
            <p:ph type="sldNum" sz="quarter" idx="5"/>
          </p:nvPr>
        </p:nvSpPr>
        <p:spPr/>
        <p:txBody>
          <a:bodyPr/>
          <a:lstStyle/>
          <a:p>
            <a:fld id="{FED04A04-8AA3-4AD5-8E87-3692AD3BCF0F}" type="slidenum">
              <a:rPr lang="de-DE" smtClean="0"/>
              <a:t>17</a:t>
            </a:fld>
            <a:endParaRPr lang="de-DE"/>
          </a:p>
        </p:txBody>
      </p:sp>
    </p:spTree>
    <p:extLst>
      <p:ext uri="{BB962C8B-B14F-4D97-AF65-F5344CB8AC3E}">
        <p14:creationId xmlns:p14="http://schemas.microsoft.com/office/powerpoint/2010/main" val="4144712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Vieles, was wir als typisch männlich oder typisch weiblich einordnen sind Sachen, die wir erst lernen. Gerade die Pubertät ist für viele Personen auch eine Zeit, in der sie mit Geschlecht ausprobieren, sich zum Beispiel besonders männlich oder besonders weiblich geben wollen. Letzten Endes kann man aber sagen, dass wir alle Menschen sind mit sowohl „weiblichen“, als auch „männlichen“ Eigenschaften und die Unterschiede innerhalb der einzelnen Geschlechter größer sind, als zwischen den Geschlechtern.</a:t>
            </a:r>
            <a:br>
              <a:rPr lang="de-DE" dirty="0"/>
            </a:br>
            <a:br>
              <a:rPr lang="de-DE" dirty="0"/>
            </a:br>
            <a:r>
              <a:rPr lang="de-DE" dirty="0"/>
              <a:t>Und trotzdem wissen wir, welches Geschlecht wir als Person, unabhängig von unserem Körper haben. Faszinierend, oder?</a:t>
            </a:r>
            <a:br>
              <a:rPr lang="de-DE" dirty="0"/>
            </a:br>
            <a:br>
              <a:rPr lang="de-DE" dirty="0"/>
            </a:br>
            <a:r>
              <a:rPr lang="de-DE" dirty="0"/>
              <a:t>Was ihr daraus mitnehmen könnt: Es ist nicht schlimm, sich teilweise nicht seinem Geschlecht entsprechend zu verhalten. Es ist aber auch nicht schlimm, wenn ihr euch gerne eurem Geschlecht entsprechend verhaltet. Wenn ihr euch mit dem Geschlecht, als das euch andere Menschen wahrnehmen, wohlfühlt: wunderbar!</a:t>
            </a:r>
            <a:br>
              <a:rPr lang="de-DE" dirty="0"/>
            </a:br>
            <a:r>
              <a:rPr lang="de-DE" dirty="0"/>
              <a:t>Und wenn ihr euch damit nicht wohlfühlt, schaut mal bei dem Kursangebot zu Sexualität vorbei, das bald kommen wird. Dort könnt ihr weitere Informationen finden.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Wir haben jetzt also gesehen, dass Geschlecht eigentlich sehr viel mehr ist als "Menschen mit Penissen sind Männer und Menschen mit </a:t>
            </a:r>
            <a:r>
              <a:rPr lang="de-DE" sz="1200" kern="1200" dirty="0" err="1">
                <a:solidFill>
                  <a:schemeClr val="tx1"/>
                </a:solidFill>
                <a:effectLst/>
                <a:latin typeface="+mn-lt"/>
                <a:ea typeface="+mn-ea"/>
                <a:cs typeface="+mn-cs"/>
              </a:rPr>
              <a:t>Vaginas</a:t>
            </a:r>
            <a:r>
              <a:rPr lang="de-DE" sz="1200" kern="1200" dirty="0">
                <a:solidFill>
                  <a:schemeClr val="tx1"/>
                </a:solidFill>
                <a:effectLst/>
                <a:latin typeface="+mn-lt"/>
                <a:ea typeface="+mn-ea"/>
                <a:cs typeface="+mn-cs"/>
              </a:rPr>
              <a:t> sind Frauen".</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Trotzdem wird aufgrund von Geschlecht diskriminiert und in vielen Fällen haben Frauen Nachteile, es bestehen Ungleichheiten.</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Wie in anderen Bereichen auch, ist es auch diesen Ungleichheiten egal, dass Geschlecht sehr facettenreich und vielfältig ist. </a:t>
            </a:r>
            <a:br>
              <a:rPr lang="de-DE" sz="1200" kern="1200" dirty="0">
                <a:solidFill>
                  <a:schemeClr val="tx1"/>
                </a:solidFill>
                <a:effectLst/>
                <a:latin typeface="+mn-lt"/>
                <a:ea typeface="+mn-ea"/>
                <a:cs typeface="+mn-cs"/>
              </a:rPr>
            </a:br>
            <a:br>
              <a:rPr lang="de-DE" sz="1200" kern="1200" dirty="0">
                <a:solidFill>
                  <a:schemeClr val="tx1"/>
                </a:solidFill>
                <a:effectLst/>
                <a:latin typeface="+mn-lt"/>
                <a:ea typeface="+mn-ea"/>
                <a:cs typeface="+mn-cs"/>
              </a:rPr>
            </a:b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Um diese Ungleichheiten soll es im nächsten Bereich gehen.</a:t>
            </a:r>
          </a:p>
          <a:p>
            <a:endParaRPr lang="de-DE" dirty="0"/>
          </a:p>
        </p:txBody>
      </p:sp>
      <p:sp>
        <p:nvSpPr>
          <p:cNvPr id="4" name="Foliennummernplatzhalter 3"/>
          <p:cNvSpPr>
            <a:spLocks noGrp="1"/>
          </p:cNvSpPr>
          <p:nvPr>
            <p:ph type="sldNum" sz="quarter" idx="5"/>
          </p:nvPr>
        </p:nvSpPr>
        <p:spPr/>
        <p:txBody>
          <a:bodyPr/>
          <a:lstStyle/>
          <a:p>
            <a:fld id="{FED04A04-8AA3-4AD5-8E87-3692AD3BCF0F}" type="slidenum">
              <a:rPr lang="de-DE" smtClean="0"/>
              <a:t>19</a:t>
            </a:fld>
            <a:endParaRPr lang="de-DE"/>
          </a:p>
        </p:txBody>
      </p:sp>
    </p:spTree>
    <p:extLst>
      <p:ext uri="{BB962C8B-B14F-4D97-AF65-F5344CB8AC3E}">
        <p14:creationId xmlns:p14="http://schemas.microsoft.com/office/powerpoint/2010/main" val="252364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err="1">
                <a:solidFill>
                  <a:schemeClr val="tx1"/>
                </a:solidFill>
                <a:effectLst/>
                <a:latin typeface="+mn-lt"/>
                <a:ea typeface="+mn-ea"/>
                <a:cs typeface="+mn-cs"/>
              </a:rPr>
              <a:t>Equality</a:t>
            </a:r>
            <a:r>
              <a:rPr lang="de-DE" sz="1200" b="0" i="0" kern="1200" dirty="0">
                <a:solidFill>
                  <a:schemeClr val="tx1"/>
                </a:solidFill>
                <a:effectLst/>
                <a:latin typeface="+mn-lt"/>
                <a:ea typeface="+mn-ea"/>
                <a:cs typeface="+mn-cs"/>
              </a:rPr>
              <a:t> ist Englisch für Gleichberechtigung. Im linken Bild haben an sich alle Menschen die gleichen Chancen; ihnen steht allen die gleich große Kiste zur Verfügung, um womöglich eine bessere Sicht zu haben. Die Menschen werden </a:t>
            </a:r>
            <a:r>
              <a:rPr lang="de-DE" sz="1200" b="1" i="0" kern="1200" dirty="0">
                <a:solidFill>
                  <a:schemeClr val="tx1"/>
                </a:solidFill>
                <a:effectLst/>
                <a:latin typeface="+mn-lt"/>
                <a:ea typeface="+mn-ea"/>
                <a:cs typeface="+mn-cs"/>
              </a:rPr>
              <a:t>gleich behandelt.</a:t>
            </a:r>
            <a:br>
              <a:rPr lang="de-DE" sz="1200" b="0" i="0" kern="1200" dirty="0">
                <a:solidFill>
                  <a:schemeClr val="tx1"/>
                </a:solidFill>
                <a:effectLst/>
                <a:latin typeface="+mn-lt"/>
                <a:ea typeface="+mn-ea"/>
                <a:cs typeface="+mn-cs"/>
              </a:rPr>
            </a:br>
            <a:r>
              <a:rPr lang="de-DE" sz="1200" b="0" i="0" kern="1200" dirty="0">
                <a:solidFill>
                  <a:schemeClr val="tx1"/>
                </a:solidFill>
                <a:effectLst/>
                <a:latin typeface="+mn-lt"/>
                <a:ea typeface="+mn-ea"/>
                <a:cs typeface="+mn-cs"/>
              </a:rPr>
              <a:t>Die Person, die im Rollstuhl sitzt, kann aber gar nicht auf die Kiste hochklettern.</a:t>
            </a:r>
            <a:br>
              <a:rPr lang="de-DE" dirty="0"/>
            </a:br>
            <a:br>
              <a:rPr lang="de-DE" dirty="0"/>
            </a:br>
            <a:r>
              <a:rPr lang="de-DE" sz="1200" b="0" i="0" kern="1200" dirty="0">
                <a:solidFill>
                  <a:schemeClr val="tx1"/>
                </a:solidFill>
                <a:effectLst/>
                <a:latin typeface="+mn-lt"/>
                <a:ea typeface="+mn-ea"/>
                <a:cs typeface="+mn-cs"/>
              </a:rPr>
              <a:t>Im rechten Bild können alle das gleiche sehen, die Unterstützung ist an die Bedürfnisse der Einzelpersonen angepasst.  Die Menschen werden </a:t>
            </a:r>
            <a:r>
              <a:rPr lang="de-DE" sz="1200" b="1" i="0" kern="1200" dirty="0">
                <a:solidFill>
                  <a:schemeClr val="tx1"/>
                </a:solidFill>
                <a:effectLst/>
                <a:latin typeface="+mn-lt"/>
                <a:ea typeface="+mn-ea"/>
                <a:cs typeface="+mn-cs"/>
              </a:rPr>
              <a:t>gerecht behandelt.</a:t>
            </a:r>
            <a:r>
              <a:rPr lang="de-DE" sz="1200" b="0" i="0" kern="1200" dirty="0">
                <a:solidFill>
                  <a:schemeClr val="tx1"/>
                </a:solidFill>
                <a:effectLst/>
                <a:latin typeface="+mn-lt"/>
                <a:ea typeface="+mn-ea"/>
                <a:cs typeface="+mn-cs"/>
              </a:rPr>
              <a:t> Das nennt man im englischen "</a:t>
            </a:r>
            <a:r>
              <a:rPr lang="de-DE" sz="1200" b="0" i="0" kern="1200" dirty="0" err="1">
                <a:solidFill>
                  <a:schemeClr val="tx1"/>
                </a:solidFill>
                <a:effectLst/>
                <a:latin typeface="+mn-lt"/>
                <a:ea typeface="+mn-ea"/>
                <a:cs typeface="+mn-cs"/>
              </a:rPr>
              <a:t>equity</a:t>
            </a:r>
            <a:r>
              <a:rPr lang="de-DE" sz="1200" b="0" i="0" kern="1200" dirty="0">
                <a:solidFill>
                  <a:schemeClr val="tx1"/>
                </a:solidFill>
                <a:effectLst/>
                <a:latin typeface="+mn-lt"/>
                <a:ea typeface="+mn-ea"/>
                <a:cs typeface="+mn-cs"/>
              </a:rPr>
              <a:t>", Gerechtigkeit.</a:t>
            </a:r>
            <a:br>
              <a:rPr lang="de-DE" dirty="0"/>
            </a:br>
            <a:br>
              <a:rPr lang="de-DE" dirty="0"/>
            </a:br>
            <a:r>
              <a:rPr lang="de-DE" sz="1200" b="0" i="0" kern="1200" dirty="0">
                <a:solidFill>
                  <a:schemeClr val="tx1"/>
                </a:solidFill>
                <a:effectLst/>
                <a:latin typeface="+mn-lt"/>
                <a:ea typeface="+mn-ea"/>
                <a:cs typeface="+mn-cs"/>
              </a:rPr>
              <a:t>Würde an der Stelle der Mauer ein Maschendrahtzaun stehen, bräuchte keine der Personen Unterstützung, um das Spiel sehen zu können. In diesem Fall wäre die </a:t>
            </a:r>
            <a:r>
              <a:rPr lang="de-DE" sz="1200" b="1" i="0" kern="1200" dirty="0">
                <a:solidFill>
                  <a:schemeClr val="tx1"/>
                </a:solidFill>
                <a:effectLst/>
                <a:latin typeface="+mn-lt"/>
                <a:ea typeface="+mn-ea"/>
                <a:cs typeface="+mn-cs"/>
              </a:rPr>
              <a:t>Barriere</a:t>
            </a:r>
            <a:r>
              <a:rPr lang="de-DE" sz="1200" b="0" i="0" kern="1200" dirty="0">
                <a:solidFill>
                  <a:schemeClr val="tx1"/>
                </a:solidFill>
                <a:effectLst/>
                <a:latin typeface="+mn-lt"/>
                <a:ea typeface="+mn-ea"/>
                <a:cs typeface="+mn-cs"/>
              </a:rPr>
              <a:t>, die zu Ungleichheit führt, </a:t>
            </a:r>
            <a:r>
              <a:rPr lang="de-DE" sz="1200" b="1" i="0" kern="1200" dirty="0">
                <a:solidFill>
                  <a:schemeClr val="tx1"/>
                </a:solidFill>
                <a:effectLst/>
                <a:latin typeface="+mn-lt"/>
                <a:ea typeface="+mn-ea"/>
                <a:cs typeface="+mn-cs"/>
              </a:rPr>
              <a:t>entfernt.</a:t>
            </a:r>
            <a:endParaRPr lang="de-DE" dirty="0"/>
          </a:p>
        </p:txBody>
      </p:sp>
      <p:sp>
        <p:nvSpPr>
          <p:cNvPr id="4" name="Foliennummernplatzhalter 3"/>
          <p:cNvSpPr>
            <a:spLocks noGrp="1"/>
          </p:cNvSpPr>
          <p:nvPr>
            <p:ph type="sldNum" sz="quarter" idx="5"/>
          </p:nvPr>
        </p:nvSpPr>
        <p:spPr/>
        <p:txBody>
          <a:bodyPr/>
          <a:lstStyle/>
          <a:p>
            <a:fld id="{FED04A04-8AA3-4AD5-8E87-3692AD3BCF0F}" type="slidenum">
              <a:rPr lang="de-DE" smtClean="0"/>
              <a:t>25</a:t>
            </a:fld>
            <a:endParaRPr lang="de-DE"/>
          </a:p>
        </p:txBody>
      </p:sp>
    </p:spTree>
    <p:extLst>
      <p:ext uri="{BB962C8B-B14F-4D97-AF65-F5344CB8AC3E}">
        <p14:creationId xmlns:p14="http://schemas.microsoft.com/office/powerpoint/2010/main" val="1947605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Ihr könnt euch in der Gruppe gegenseitig Austauschen und euere Ergebnisse präsentieren und auch gemeinsam recherchieren.</a:t>
            </a:r>
          </a:p>
        </p:txBody>
      </p:sp>
      <p:sp>
        <p:nvSpPr>
          <p:cNvPr id="4" name="Foliennummernplatzhalter 3"/>
          <p:cNvSpPr>
            <a:spLocks noGrp="1"/>
          </p:cNvSpPr>
          <p:nvPr>
            <p:ph type="sldNum" sz="quarter" idx="5"/>
          </p:nvPr>
        </p:nvSpPr>
        <p:spPr/>
        <p:txBody>
          <a:bodyPr/>
          <a:lstStyle/>
          <a:p>
            <a:fld id="{FED04A04-8AA3-4AD5-8E87-3692AD3BCF0F}" type="slidenum">
              <a:rPr lang="de-DE" smtClean="0"/>
              <a:t>26</a:t>
            </a:fld>
            <a:endParaRPr lang="de-DE"/>
          </a:p>
        </p:txBody>
      </p:sp>
    </p:spTree>
    <p:extLst>
      <p:ext uri="{BB962C8B-B14F-4D97-AF65-F5344CB8AC3E}">
        <p14:creationId xmlns:p14="http://schemas.microsoft.com/office/powerpoint/2010/main" val="366750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haben wir eine Person, die wissen möchte, wie es zu </a:t>
            </a:r>
            <a:r>
              <a:rPr lang="de-DE" dirty="0" err="1"/>
              <a:t>seinem_ihrem</a:t>
            </a:r>
            <a:r>
              <a:rPr lang="de-DE" dirty="0"/>
              <a:t> Geschlecht gekommen ist.</a:t>
            </a:r>
          </a:p>
        </p:txBody>
      </p:sp>
      <p:sp>
        <p:nvSpPr>
          <p:cNvPr id="4" name="Foliennummernplatzhalter 3"/>
          <p:cNvSpPr>
            <a:spLocks noGrp="1"/>
          </p:cNvSpPr>
          <p:nvPr>
            <p:ph type="sldNum" sz="quarter" idx="5"/>
          </p:nvPr>
        </p:nvSpPr>
        <p:spPr/>
        <p:txBody>
          <a:bodyPr/>
          <a:lstStyle/>
          <a:p>
            <a:fld id="{FED04A04-8AA3-4AD5-8E87-3692AD3BCF0F}" type="slidenum">
              <a:rPr lang="de-DE" smtClean="0"/>
              <a:t>4</a:t>
            </a:fld>
            <a:endParaRPr lang="de-DE"/>
          </a:p>
        </p:txBody>
      </p:sp>
    </p:spTree>
    <p:extLst>
      <p:ext uri="{BB962C8B-B14F-4D97-AF65-F5344CB8AC3E}">
        <p14:creationId xmlns:p14="http://schemas.microsoft.com/office/powerpoint/2010/main" val="9546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das Geschlecht einer Person interessieren sich die Mitmenschen oft schon bevor die Person überhaupt geboren ist: Wird es ein Junge oder ein Mädchen? Hören wohl alle werdenden Eltern mehr als einmal im Verlauf einer Schwangerschaft.</a:t>
            </a:r>
          </a:p>
        </p:txBody>
      </p:sp>
      <p:sp>
        <p:nvSpPr>
          <p:cNvPr id="4" name="Foliennummernplatzhalter 3"/>
          <p:cNvSpPr>
            <a:spLocks noGrp="1"/>
          </p:cNvSpPr>
          <p:nvPr>
            <p:ph type="sldNum" sz="quarter" idx="5"/>
          </p:nvPr>
        </p:nvSpPr>
        <p:spPr/>
        <p:txBody>
          <a:bodyPr/>
          <a:lstStyle/>
          <a:p>
            <a:fld id="{FED04A04-8AA3-4AD5-8E87-3692AD3BCF0F}" type="slidenum">
              <a:rPr lang="de-DE" smtClean="0"/>
              <a:t>5</a:t>
            </a:fld>
            <a:endParaRPr lang="de-DE"/>
          </a:p>
        </p:txBody>
      </p:sp>
    </p:spTree>
    <p:extLst>
      <p:ext uri="{BB962C8B-B14F-4D97-AF65-F5344CB8AC3E}">
        <p14:creationId xmlns:p14="http://schemas.microsoft.com/office/powerpoint/2010/main" val="185664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Frage wird dann kurz nach Geburt des Babys beantwortet: Man guckt, ob das Kind eine Vulva, bzw. Schamlippen hat, oder einen Penis und Hoden und dementsprechend wird dann in die Geburtsurkunde eingetragen, ob das Kind ein Junge oder ein Mädchen ist, danach richtet sich, welchen Vornamen das Kind bekommt, und so weiter. </a:t>
            </a:r>
          </a:p>
        </p:txBody>
      </p:sp>
      <p:sp>
        <p:nvSpPr>
          <p:cNvPr id="4" name="Foliennummernplatzhalter 3"/>
          <p:cNvSpPr>
            <a:spLocks noGrp="1"/>
          </p:cNvSpPr>
          <p:nvPr>
            <p:ph type="sldNum" sz="quarter" idx="5"/>
          </p:nvPr>
        </p:nvSpPr>
        <p:spPr/>
        <p:txBody>
          <a:bodyPr/>
          <a:lstStyle/>
          <a:p>
            <a:fld id="{FED04A04-8AA3-4AD5-8E87-3692AD3BCF0F}" type="slidenum">
              <a:rPr lang="de-DE" smtClean="0"/>
              <a:t>6</a:t>
            </a:fld>
            <a:endParaRPr lang="de-DE"/>
          </a:p>
        </p:txBody>
      </p:sp>
    </p:spTree>
    <p:extLst>
      <p:ext uri="{BB962C8B-B14F-4D97-AF65-F5344CB8AC3E}">
        <p14:creationId xmlns:p14="http://schemas.microsoft.com/office/powerpoint/2010/main" val="304400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Deswegen wird dieses an den Genitalien festgemachte Geschlecht auch „bei Geburt zugewiesenes Geschlecht“ genannt.</a:t>
            </a:r>
          </a:p>
        </p:txBody>
      </p:sp>
      <p:sp>
        <p:nvSpPr>
          <p:cNvPr id="4" name="Foliennummernplatzhalter 3"/>
          <p:cNvSpPr>
            <a:spLocks noGrp="1"/>
          </p:cNvSpPr>
          <p:nvPr>
            <p:ph type="sldNum" sz="quarter" idx="5"/>
          </p:nvPr>
        </p:nvSpPr>
        <p:spPr/>
        <p:txBody>
          <a:bodyPr/>
          <a:lstStyle/>
          <a:p>
            <a:fld id="{FED04A04-8AA3-4AD5-8E87-3692AD3BCF0F}" type="slidenum">
              <a:rPr lang="de-DE" smtClean="0"/>
              <a:t>7</a:t>
            </a:fld>
            <a:endParaRPr lang="de-DE"/>
          </a:p>
        </p:txBody>
      </p:sp>
    </p:spTree>
    <p:extLst>
      <p:ext uri="{BB962C8B-B14F-4D97-AF65-F5344CB8AC3E}">
        <p14:creationId xmlns:p14="http://schemas.microsoft.com/office/powerpoint/2010/main" val="241877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gibt 3 Möglichkeiten dafür, welches Geschlecht einem bei Geburt zugewiesen werden kann: weiblich, männlich und </a:t>
            </a:r>
            <a:r>
              <a:rPr lang="de-DE" dirty="0" err="1"/>
              <a:t>inter</a:t>
            </a:r>
            <a:r>
              <a:rPr lang="de-DE" dirty="0"/>
              <a:t>. Bei </a:t>
            </a:r>
            <a:r>
              <a:rPr lang="de-DE" dirty="0" err="1"/>
              <a:t>inter</a:t>
            </a:r>
            <a:r>
              <a:rPr lang="de-DE" dirty="0"/>
              <a:t> Babys kann man durch Betrachtung der Genitalien nicht sagen, ob es ein Junge oder ein Mädchen ist, da es zum Beispiel eine große Klitoris hat, die wie ein Penis aussieht und dazu eine Vagina. </a:t>
            </a:r>
            <a:r>
              <a:rPr lang="de-DE" dirty="0" err="1"/>
              <a:t>Inter</a:t>
            </a:r>
            <a:r>
              <a:rPr lang="de-DE" dirty="0"/>
              <a:t> ist sehr vielschichtig und wird oft auch nicht bei Geburt festgestellt, sondern erst später im Leben oder auch gar nicht. </a:t>
            </a:r>
          </a:p>
        </p:txBody>
      </p:sp>
      <p:sp>
        <p:nvSpPr>
          <p:cNvPr id="4" name="Foliennummernplatzhalter 3"/>
          <p:cNvSpPr>
            <a:spLocks noGrp="1"/>
          </p:cNvSpPr>
          <p:nvPr>
            <p:ph type="sldNum" sz="quarter" idx="5"/>
          </p:nvPr>
        </p:nvSpPr>
        <p:spPr/>
        <p:txBody>
          <a:bodyPr/>
          <a:lstStyle/>
          <a:p>
            <a:fld id="{FED04A04-8AA3-4AD5-8E87-3692AD3BCF0F}" type="slidenum">
              <a:rPr lang="de-DE" smtClean="0"/>
              <a:t>8</a:t>
            </a:fld>
            <a:endParaRPr lang="de-DE"/>
          </a:p>
        </p:txBody>
      </p:sp>
    </p:spTree>
    <p:extLst>
      <p:ext uri="{BB962C8B-B14F-4D97-AF65-F5344CB8AC3E}">
        <p14:creationId xmlns:p14="http://schemas.microsoft.com/office/powerpoint/2010/main" val="479163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Neben dem bei Geburt zugewiesenen Geschlecht gibt es noch die Geschlechtsidentität, also sozusagen wie man sich fühlt, wobei es mehr ist als ein Gefühl, eher ein tiefes Wissen. </a:t>
            </a:r>
          </a:p>
        </p:txBody>
      </p:sp>
      <p:sp>
        <p:nvSpPr>
          <p:cNvPr id="4" name="Foliennummernplatzhalter 3"/>
          <p:cNvSpPr>
            <a:spLocks noGrp="1"/>
          </p:cNvSpPr>
          <p:nvPr>
            <p:ph type="sldNum" sz="quarter" idx="5"/>
          </p:nvPr>
        </p:nvSpPr>
        <p:spPr/>
        <p:txBody>
          <a:bodyPr/>
          <a:lstStyle/>
          <a:p>
            <a:fld id="{FED04A04-8AA3-4AD5-8E87-3692AD3BCF0F}" type="slidenum">
              <a:rPr lang="de-DE" smtClean="0"/>
              <a:t>9</a:t>
            </a:fld>
            <a:endParaRPr lang="de-DE"/>
          </a:p>
        </p:txBody>
      </p:sp>
    </p:spTree>
    <p:extLst>
      <p:ext uri="{BB962C8B-B14F-4D97-AF65-F5344CB8AC3E}">
        <p14:creationId xmlns:p14="http://schemas.microsoft.com/office/powerpoint/2010/main" val="924438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Spektrum der Geschlechtsidentitäten ist vielschichtiger als das Geschlecht, dass einem bei Geburt zugewiesen wird. Neben männlich, weiblich und </a:t>
            </a:r>
            <a:r>
              <a:rPr lang="de-DE" dirty="0" err="1"/>
              <a:t>inter</a:t>
            </a:r>
            <a:r>
              <a:rPr lang="de-DE" dirty="0"/>
              <a:t> gibt es auch Menschen, die sich als nicht-binär identifizieren, also weder als männlich, noch als weiblich, oder als genderqueer, </a:t>
            </a:r>
            <a:r>
              <a:rPr lang="de-DE" dirty="0" err="1"/>
              <a:t>agender</a:t>
            </a:r>
            <a:r>
              <a:rPr lang="de-DE" dirty="0"/>
              <a:t>, genderfluid,… wenn ihr euch bei einer Person unsicher seid über die Geschlechtsidentität und es wichtig ist, weil ihr zum Beispiel mit der Person eine Gruppenarbeit macht oder ähnliches, fragt am Besten nach, welche Pronomen (sie, er, …..) die Person verwendet. </a:t>
            </a:r>
          </a:p>
        </p:txBody>
      </p:sp>
      <p:sp>
        <p:nvSpPr>
          <p:cNvPr id="4" name="Foliennummernplatzhalter 3"/>
          <p:cNvSpPr>
            <a:spLocks noGrp="1"/>
          </p:cNvSpPr>
          <p:nvPr>
            <p:ph type="sldNum" sz="quarter" idx="5"/>
          </p:nvPr>
        </p:nvSpPr>
        <p:spPr/>
        <p:txBody>
          <a:bodyPr/>
          <a:lstStyle/>
          <a:p>
            <a:fld id="{FED04A04-8AA3-4AD5-8E87-3692AD3BCF0F}" type="slidenum">
              <a:rPr lang="de-DE" smtClean="0"/>
              <a:t>10</a:t>
            </a:fld>
            <a:endParaRPr lang="de-DE"/>
          </a:p>
        </p:txBody>
      </p:sp>
    </p:spTree>
    <p:extLst>
      <p:ext uri="{BB962C8B-B14F-4D97-AF65-F5344CB8AC3E}">
        <p14:creationId xmlns:p14="http://schemas.microsoft.com/office/powerpoint/2010/main" val="3015248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Wenn Geschlechtsidentität und zugewiesenes Geschlecht gleich sind, nennt sich das </a:t>
            </a:r>
            <a:r>
              <a:rPr lang="de-DE" dirty="0" err="1"/>
              <a:t>cis</a:t>
            </a:r>
            <a:r>
              <a:rPr lang="de-DE" dirty="0"/>
              <a:t> geschlechtlich. Wenn ich also bei Geburt als Mädchen eingeordnet wurde und mich jetzt als Frau identifiziere, fühle, dann bin ich eine </a:t>
            </a:r>
            <a:r>
              <a:rPr lang="de-DE" dirty="0" err="1"/>
              <a:t>cis</a:t>
            </a:r>
            <a:r>
              <a:rPr lang="de-DE" dirty="0"/>
              <a:t> Frau</a:t>
            </a:r>
          </a:p>
        </p:txBody>
      </p:sp>
      <p:sp>
        <p:nvSpPr>
          <p:cNvPr id="4" name="Foliennummernplatzhalter 3"/>
          <p:cNvSpPr>
            <a:spLocks noGrp="1"/>
          </p:cNvSpPr>
          <p:nvPr>
            <p:ph type="sldNum" sz="quarter" idx="5"/>
          </p:nvPr>
        </p:nvSpPr>
        <p:spPr/>
        <p:txBody>
          <a:bodyPr/>
          <a:lstStyle/>
          <a:p>
            <a:fld id="{FED04A04-8AA3-4AD5-8E87-3692AD3BCF0F}" type="slidenum">
              <a:rPr lang="de-DE" smtClean="0"/>
              <a:t>11</a:t>
            </a:fld>
            <a:endParaRPr lang="de-DE"/>
          </a:p>
        </p:txBody>
      </p:sp>
    </p:spTree>
    <p:extLst>
      <p:ext uri="{BB962C8B-B14F-4D97-AF65-F5344CB8AC3E}">
        <p14:creationId xmlns:p14="http://schemas.microsoft.com/office/powerpoint/2010/main" val="354280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8F103-51F0-43A7-89BD-28BC42EE740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437E527-742C-4B44-AC75-9EC468BDF2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B3FF806-0F2A-405C-BA83-D19C640094AF}"/>
              </a:ext>
            </a:extLst>
          </p:cNvPr>
          <p:cNvSpPr>
            <a:spLocks noGrp="1"/>
          </p:cNvSpPr>
          <p:nvPr>
            <p:ph type="dt" sz="half" idx="10"/>
          </p:nvPr>
        </p:nvSpPr>
        <p:spPr/>
        <p:txBody>
          <a:bodyPr/>
          <a:lstStyle/>
          <a:p>
            <a:fld id="{1F9633C7-097F-4AE1-9EAF-753112211F57}" type="datetimeFigureOut">
              <a:rPr lang="de-DE" smtClean="0"/>
              <a:t>08.05.2020</a:t>
            </a:fld>
            <a:endParaRPr lang="de-DE"/>
          </a:p>
        </p:txBody>
      </p:sp>
      <p:sp>
        <p:nvSpPr>
          <p:cNvPr id="5" name="Fußzeilenplatzhalter 4">
            <a:extLst>
              <a:ext uri="{FF2B5EF4-FFF2-40B4-BE49-F238E27FC236}">
                <a16:creationId xmlns:a16="http://schemas.microsoft.com/office/drawing/2014/main" id="{EE6DA60B-5FE3-4F5E-B6FE-CC561FB1886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F56443C-6119-4472-9F34-C8DF03DDA7B8}"/>
              </a:ext>
            </a:extLst>
          </p:cNvPr>
          <p:cNvSpPr>
            <a:spLocks noGrp="1"/>
          </p:cNvSpPr>
          <p:nvPr>
            <p:ph type="sldNum" sz="quarter" idx="12"/>
          </p:nvPr>
        </p:nvSpPr>
        <p:spPr/>
        <p:txBody>
          <a:bodyPr/>
          <a:lstStyle/>
          <a:p>
            <a:fld id="{6C78E968-5A1C-4232-9BB3-9B6CA986E95C}" type="slidenum">
              <a:rPr lang="de-DE" smtClean="0"/>
              <a:t>‹Nr.›</a:t>
            </a:fld>
            <a:endParaRPr lang="de-DE"/>
          </a:p>
        </p:txBody>
      </p:sp>
    </p:spTree>
    <p:extLst>
      <p:ext uri="{BB962C8B-B14F-4D97-AF65-F5344CB8AC3E}">
        <p14:creationId xmlns:p14="http://schemas.microsoft.com/office/powerpoint/2010/main" val="333917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8449C-A302-4A8A-9B31-C947319364B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3535667-A4D7-42FF-A4B4-082C261C4B8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1E979A-24A3-49C7-86C8-35F60AD236F9}"/>
              </a:ext>
            </a:extLst>
          </p:cNvPr>
          <p:cNvSpPr>
            <a:spLocks noGrp="1"/>
          </p:cNvSpPr>
          <p:nvPr>
            <p:ph type="dt" sz="half" idx="10"/>
          </p:nvPr>
        </p:nvSpPr>
        <p:spPr/>
        <p:txBody>
          <a:bodyPr/>
          <a:lstStyle/>
          <a:p>
            <a:fld id="{1F9633C7-097F-4AE1-9EAF-753112211F57}" type="datetimeFigureOut">
              <a:rPr lang="de-DE" smtClean="0"/>
              <a:t>08.05.2020</a:t>
            </a:fld>
            <a:endParaRPr lang="de-DE"/>
          </a:p>
        </p:txBody>
      </p:sp>
      <p:sp>
        <p:nvSpPr>
          <p:cNvPr id="5" name="Fußzeilenplatzhalter 4">
            <a:extLst>
              <a:ext uri="{FF2B5EF4-FFF2-40B4-BE49-F238E27FC236}">
                <a16:creationId xmlns:a16="http://schemas.microsoft.com/office/drawing/2014/main" id="{3646484D-9A7F-4E64-BA4E-491B06D545B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D6F2CAB-1ADE-4D03-B599-40C33641EE8A}"/>
              </a:ext>
            </a:extLst>
          </p:cNvPr>
          <p:cNvSpPr>
            <a:spLocks noGrp="1"/>
          </p:cNvSpPr>
          <p:nvPr>
            <p:ph type="sldNum" sz="quarter" idx="12"/>
          </p:nvPr>
        </p:nvSpPr>
        <p:spPr/>
        <p:txBody>
          <a:bodyPr/>
          <a:lstStyle/>
          <a:p>
            <a:fld id="{6C78E968-5A1C-4232-9BB3-9B6CA986E95C}" type="slidenum">
              <a:rPr lang="de-DE" smtClean="0"/>
              <a:t>‹Nr.›</a:t>
            </a:fld>
            <a:endParaRPr lang="de-DE"/>
          </a:p>
        </p:txBody>
      </p:sp>
    </p:spTree>
    <p:extLst>
      <p:ext uri="{BB962C8B-B14F-4D97-AF65-F5344CB8AC3E}">
        <p14:creationId xmlns:p14="http://schemas.microsoft.com/office/powerpoint/2010/main" val="218668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91388ED-8EE9-48BB-8C7D-200F023932D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47C6FFE-E74C-4583-9C62-95232A231BD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D1B084B-B799-4490-9823-D43D22A63586}"/>
              </a:ext>
            </a:extLst>
          </p:cNvPr>
          <p:cNvSpPr>
            <a:spLocks noGrp="1"/>
          </p:cNvSpPr>
          <p:nvPr>
            <p:ph type="dt" sz="half" idx="10"/>
          </p:nvPr>
        </p:nvSpPr>
        <p:spPr/>
        <p:txBody>
          <a:bodyPr/>
          <a:lstStyle/>
          <a:p>
            <a:fld id="{1F9633C7-097F-4AE1-9EAF-753112211F57}" type="datetimeFigureOut">
              <a:rPr lang="de-DE" smtClean="0"/>
              <a:t>08.05.2020</a:t>
            </a:fld>
            <a:endParaRPr lang="de-DE"/>
          </a:p>
        </p:txBody>
      </p:sp>
      <p:sp>
        <p:nvSpPr>
          <p:cNvPr id="5" name="Fußzeilenplatzhalter 4">
            <a:extLst>
              <a:ext uri="{FF2B5EF4-FFF2-40B4-BE49-F238E27FC236}">
                <a16:creationId xmlns:a16="http://schemas.microsoft.com/office/drawing/2014/main" id="{7B280D25-3FD1-4B15-A158-C933CD71798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581864B-4669-4D7C-9480-993FCB50CE2E}"/>
              </a:ext>
            </a:extLst>
          </p:cNvPr>
          <p:cNvSpPr>
            <a:spLocks noGrp="1"/>
          </p:cNvSpPr>
          <p:nvPr>
            <p:ph type="sldNum" sz="quarter" idx="12"/>
          </p:nvPr>
        </p:nvSpPr>
        <p:spPr/>
        <p:txBody>
          <a:bodyPr/>
          <a:lstStyle/>
          <a:p>
            <a:fld id="{6C78E968-5A1C-4232-9BB3-9B6CA986E95C}" type="slidenum">
              <a:rPr lang="de-DE" smtClean="0"/>
              <a:t>‹Nr.›</a:t>
            </a:fld>
            <a:endParaRPr lang="de-DE"/>
          </a:p>
        </p:txBody>
      </p:sp>
    </p:spTree>
    <p:extLst>
      <p:ext uri="{BB962C8B-B14F-4D97-AF65-F5344CB8AC3E}">
        <p14:creationId xmlns:p14="http://schemas.microsoft.com/office/powerpoint/2010/main" val="137288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E0A17-C53F-4001-8FC9-12FEC976D34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4BE9F95-C52B-470C-859B-563EA5D1F2E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17DBD2B-5BCB-405B-8732-5ECA5A4717E3}"/>
              </a:ext>
            </a:extLst>
          </p:cNvPr>
          <p:cNvSpPr>
            <a:spLocks noGrp="1"/>
          </p:cNvSpPr>
          <p:nvPr>
            <p:ph type="dt" sz="half" idx="10"/>
          </p:nvPr>
        </p:nvSpPr>
        <p:spPr/>
        <p:txBody>
          <a:bodyPr/>
          <a:lstStyle/>
          <a:p>
            <a:fld id="{1F9633C7-097F-4AE1-9EAF-753112211F57}" type="datetimeFigureOut">
              <a:rPr lang="de-DE" smtClean="0"/>
              <a:t>08.05.2020</a:t>
            </a:fld>
            <a:endParaRPr lang="de-DE"/>
          </a:p>
        </p:txBody>
      </p:sp>
      <p:sp>
        <p:nvSpPr>
          <p:cNvPr id="5" name="Fußzeilenplatzhalter 4">
            <a:extLst>
              <a:ext uri="{FF2B5EF4-FFF2-40B4-BE49-F238E27FC236}">
                <a16:creationId xmlns:a16="http://schemas.microsoft.com/office/drawing/2014/main" id="{C1CD527B-C724-43E8-BB43-BC0C08C5164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649767-E6B3-4DB2-8D45-6865F35A0A43}"/>
              </a:ext>
            </a:extLst>
          </p:cNvPr>
          <p:cNvSpPr>
            <a:spLocks noGrp="1"/>
          </p:cNvSpPr>
          <p:nvPr>
            <p:ph type="sldNum" sz="quarter" idx="12"/>
          </p:nvPr>
        </p:nvSpPr>
        <p:spPr/>
        <p:txBody>
          <a:bodyPr/>
          <a:lstStyle/>
          <a:p>
            <a:fld id="{6C78E968-5A1C-4232-9BB3-9B6CA986E95C}" type="slidenum">
              <a:rPr lang="de-DE" smtClean="0"/>
              <a:t>‹Nr.›</a:t>
            </a:fld>
            <a:endParaRPr lang="de-DE"/>
          </a:p>
        </p:txBody>
      </p:sp>
    </p:spTree>
    <p:extLst>
      <p:ext uri="{BB962C8B-B14F-4D97-AF65-F5344CB8AC3E}">
        <p14:creationId xmlns:p14="http://schemas.microsoft.com/office/powerpoint/2010/main" val="2042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71BD3-A148-4DC4-97B0-8730B35FA42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586FD58-3514-4056-B473-49A6CC6F67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9E4A9CC-E78E-419C-A656-CE663DBD6957}"/>
              </a:ext>
            </a:extLst>
          </p:cNvPr>
          <p:cNvSpPr>
            <a:spLocks noGrp="1"/>
          </p:cNvSpPr>
          <p:nvPr>
            <p:ph type="dt" sz="half" idx="10"/>
          </p:nvPr>
        </p:nvSpPr>
        <p:spPr/>
        <p:txBody>
          <a:bodyPr/>
          <a:lstStyle/>
          <a:p>
            <a:fld id="{1F9633C7-097F-4AE1-9EAF-753112211F57}" type="datetimeFigureOut">
              <a:rPr lang="de-DE" smtClean="0"/>
              <a:t>08.05.2020</a:t>
            </a:fld>
            <a:endParaRPr lang="de-DE"/>
          </a:p>
        </p:txBody>
      </p:sp>
      <p:sp>
        <p:nvSpPr>
          <p:cNvPr id="5" name="Fußzeilenplatzhalter 4">
            <a:extLst>
              <a:ext uri="{FF2B5EF4-FFF2-40B4-BE49-F238E27FC236}">
                <a16:creationId xmlns:a16="http://schemas.microsoft.com/office/drawing/2014/main" id="{AE549D09-58F2-44B2-8288-F59B1EC714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7F88FC5-71EA-44EB-ABC3-F1E56C3FD3A2}"/>
              </a:ext>
            </a:extLst>
          </p:cNvPr>
          <p:cNvSpPr>
            <a:spLocks noGrp="1"/>
          </p:cNvSpPr>
          <p:nvPr>
            <p:ph type="sldNum" sz="quarter" idx="12"/>
          </p:nvPr>
        </p:nvSpPr>
        <p:spPr/>
        <p:txBody>
          <a:bodyPr/>
          <a:lstStyle/>
          <a:p>
            <a:fld id="{6C78E968-5A1C-4232-9BB3-9B6CA986E95C}" type="slidenum">
              <a:rPr lang="de-DE" smtClean="0"/>
              <a:t>‹Nr.›</a:t>
            </a:fld>
            <a:endParaRPr lang="de-DE"/>
          </a:p>
        </p:txBody>
      </p:sp>
    </p:spTree>
    <p:extLst>
      <p:ext uri="{BB962C8B-B14F-4D97-AF65-F5344CB8AC3E}">
        <p14:creationId xmlns:p14="http://schemas.microsoft.com/office/powerpoint/2010/main" val="51861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37F31-74CA-4FD4-B7BF-3C0D893E49D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F31224-2651-464A-BFAE-C0504C886EE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4992EDD-62DA-424C-BC84-A3419414C58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865E7-BDA2-4AE8-A310-E3E220456FF8}"/>
              </a:ext>
            </a:extLst>
          </p:cNvPr>
          <p:cNvSpPr>
            <a:spLocks noGrp="1"/>
          </p:cNvSpPr>
          <p:nvPr>
            <p:ph type="dt" sz="half" idx="10"/>
          </p:nvPr>
        </p:nvSpPr>
        <p:spPr/>
        <p:txBody>
          <a:bodyPr/>
          <a:lstStyle/>
          <a:p>
            <a:fld id="{1F9633C7-097F-4AE1-9EAF-753112211F57}" type="datetimeFigureOut">
              <a:rPr lang="de-DE" smtClean="0"/>
              <a:t>08.05.2020</a:t>
            </a:fld>
            <a:endParaRPr lang="de-DE"/>
          </a:p>
        </p:txBody>
      </p:sp>
      <p:sp>
        <p:nvSpPr>
          <p:cNvPr id="6" name="Fußzeilenplatzhalter 5">
            <a:extLst>
              <a:ext uri="{FF2B5EF4-FFF2-40B4-BE49-F238E27FC236}">
                <a16:creationId xmlns:a16="http://schemas.microsoft.com/office/drawing/2014/main" id="{CD56F2F7-D313-4F42-8D8C-F6C912B1F3B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37A1709-69DC-4D2E-B812-472EDE8EC493}"/>
              </a:ext>
            </a:extLst>
          </p:cNvPr>
          <p:cNvSpPr>
            <a:spLocks noGrp="1"/>
          </p:cNvSpPr>
          <p:nvPr>
            <p:ph type="sldNum" sz="quarter" idx="12"/>
          </p:nvPr>
        </p:nvSpPr>
        <p:spPr/>
        <p:txBody>
          <a:bodyPr/>
          <a:lstStyle/>
          <a:p>
            <a:fld id="{6C78E968-5A1C-4232-9BB3-9B6CA986E95C}" type="slidenum">
              <a:rPr lang="de-DE" smtClean="0"/>
              <a:t>‹Nr.›</a:t>
            </a:fld>
            <a:endParaRPr lang="de-DE"/>
          </a:p>
        </p:txBody>
      </p:sp>
    </p:spTree>
    <p:extLst>
      <p:ext uri="{BB962C8B-B14F-4D97-AF65-F5344CB8AC3E}">
        <p14:creationId xmlns:p14="http://schemas.microsoft.com/office/powerpoint/2010/main" val="284545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3A06E-5DD1-4003-887C-187A7956B27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57F3C48-8FC5-403E-A53C-5BD73142DD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5ADA590-64F2-4B84-B0EB-345B6556631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9D027CF-9C53-4A2C-AF7D-7D5570A600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5626C0A-ADCB-4DBA-8378-50BC6352105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A78CFF8-ED60-4A80-B019-E99FDED5DC92}"/>
              </a:ext>
            </a:extLst>
          </p:cNvPr>
          <p:cNvSpPr>
            <a:spLocks noGrp="1"/>
          </p:cNvSpPr>
          <p:nvPr>
            <p:ph type="dt" sz="half" idx="10"/>
          </p:nvPr>
        </p:nvSpPr>
        <p:spPr/>
        <p:txBody>
          <a:bodyPr/>
          <a:lstStyle/>
          <a:p>
            <a:fld id="{1F9633C7-097F-4AE1-9EAF-753112211F57}" type="datetimeFigureOut">
              <a:rPr lang="de-DE" smtClean="0"/>
              <a:t>08.05.2020</a:t>
            </a:fld>
            <a:endParaRPr lang="de-DE"/>
          </a:p>
        </p:txBody>
      </p:sp>
      <p:sp>
        <p:nvSpPr>
          <p:cNvPr id="8" name="Fußzeilenplatzhalter 7">
            <a:extLst>
              <a:ext uri="{FF2B5EF4-FFF2-40B4-BE49-F238E27FC236}">
                <a16:creationId xmlns:a16="http://schemas.microsoft.com/office/drawing/2014/main" id="{54FFDD0F-5F40-42AE-A299-593E9005FA6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6EE1A01-88D4-4E42-BF7A-3CC6BAD74483}"/>
              </a:ext>
            </a:extLst>
          </p:cNvPr>
          <p:cNvSpPr>
            <a:spLocks noGrp="1"/>
          </p:cNvSpPr>
          <p:nvPr>
            <p:ph type="sldNum" sz="quarter" idx="12"/>
          </p:nvPr>
        </p:nvSpPr>
        <p:spPr/>
        <p:txBody>
          <a:bodyPr/>
          <a:lstStyle/>
          <a:p>
            <a:fld id="{6C78E968-5A1C-4232-9BB3-9B6CA986E95C}" type="slidenum">
              <a:rPr lang="de-DE" smtClean="0"/>
              <a:t>‹Nr.›</a:t>
            </a:fld>
            <a:endParaRPr lang="de-DE"/>
          </a:p>
        </p:txBody>
      </p:sp>
    </p:spTree>
    <p:extLst>
      <p:ext uri="{BB962C8B-B14F-4D97-AF65-F5344CB8AC3E}">
        <p14:creationId xmlns:p14="http://schemas.microsoft.com/office/powerpoint/2010/main" val="394772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1CAE1-C74B-43D7-9E78-E21E599BB54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50678EF-2708-4091-B655-737CBD90664F}"/>
              </a:ext>
            </a:extLst>
          </p:cNvPr>
          <p:cNvSpPr>
            <a:spLocks noGrp="1"/>
          </p:cNvSpPr>
          <p:nvPr>
            <p:ph type="dt" sz="half" idx="10"/>
          </p:nvPr>
        </p:nvSpPr>
        <p:spPr/>
        <p:txBody>
          <a:bodyPr/>
          <a:lstStyle/>
          <a:p>
            <a:fld id="{1F9633C7-097F-4AE1-9EAF-753112211F57}" type="datetimeFigureOut">
              <a:rPr lang="de-DE" smtClean="0"/>
              <a:t>08.05.2020</a:t>
            </a:fld>
            <a:endParaRPr lang="de-DE"/>
          </a:p>
        </p:txBody>
      </p:sp>
      <p:sp>
        <p:nvSpPr>
          <p:cNvPr id="4" name="Fußzeilenplatzhalter 3">
            <a:extLst>
              <a:ext uri="{FF2B5EF4-FFF2-40B4-BE49-F238E27FC236}">
                <a16:creationId xmlns:a16="http://schemas.microsoft.com/office/drawing/2014/main" id="{A02A3F69-3FC5-46E1-A001-D9A015278E6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569F7A1-9788-4A6B-B74A-172615BAA6E3}"/>
              </a:ext>
            </a:extLst>
          </p:cNvPr>
          <p:cNvSpPr>
            <a:spLocks noGrp="1"/>
          </p:cNvSpPr>
          <p:nvPr>
            <p:ph type="sldNum" sz="quarter" idx="12"/>
          </p:nvPr>
        </p:nvSpPr>
        <p:spPr/>
        <p:txBody>
          <a:bodyPr/>
          <a:lstStyle/>
          <a:p>
            <a:fld id="{6C78E968-5A1C-4232-9BB3-9B6CA986E95C}" type="slidenum">
              <a:rPr lang="de-DE" smtClean="0"/>
              <a:t>‹Nr.›</a:t>
            </a:fld>
            <a:endParaRPr lang="de-DE"/>
          </a:p>
        </p:txBody>
      </p:sp>
    </p:spTree>
    <p:extLst>
      <p:ext uri="{BB962C8B-B14F-4D97-AF65-F5344CB8AC3E}">
        <p14:creationId xmlns:p14="http://schemas.microsoft.com/office/powerpoint/2010/main" val="126504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3F49A64-92DD-4BC9-BA14-13222EF87447}"/>
              </a:ext>
            </a:extLst>
          </p:cNvPr>
          <p:cNvSpPr>
            <a:spLocks noGrp="1"/>
          </p:cNvSpPr>
          <p:nvPr>
            <p:ph type="dt" sz="half" idx="10"/>
          </p:nvPr>
        </p:nvSpPr>
        <p:spPr/>
        <p:txBody>
          <a:bodyPr/>
          <a:lstStyle/>
          <a:p>
            <a:fld id="{1F9633C7-097F-4AE1-9EAF-753112211F57}" type="datetimeFigureOut">
              <a:rPr lang="de-DE" smtClean="0"/>
              <a:t>08.05.2020</a:t>
            </a:fld>
            <a:endParaRPr lang="de-DE"/>
          </a:p>
        </p:txBody>
      </p:sp>
      <p:sp>
        <p:nvSpPr>
          <p:cNvPr id="3" name="Fußzeilenplatzhalter 2">
            <a:extLst>
              <a:ext uri="{FF2B5EF4-FFF2-40B4-BE49-F238E27FC236}">
                <a16:creationId xmlns:a16="http://schemas.microsoft.com/office/drawing/2014/main" id="{61C69013-DA50-4A3F-AF23-9F5C46288B8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2A391F8-5BE4-4538-B8F5-ABDC023B30D6}"/>
              </a:ext>
            </a:extLst>
          </p:cNvPr>
          <p:cNvSpPr>
            <a:spLocks noGrp="1"/>
          </p:cNvSpPr>
          <p:nvPr>
            <p:ph type="sldNum" sz="quarter" idx="12"/>
          </p:nvPr>
        </p:nvSpPr>
        <p:spPr/>
        <p:txBody>
          <a:bodyPr/>
          <a:lstStyle/>
          <a:p>
            <a:fld id="{6C78E968-5A1C-4232-9BB3-9B6CA986E95C}" type="slidenum">
              <a:rPr lang="de-DE" smtClean="0"/>
              <a:t>‹Nr.›</a:t>
            </a:fld>
            <a:endParaRPr lang="de-DE"/>
          </a:p>
        </p:txBody>
      </p:sp>
    </p:spTree>
    <p:extLst>
      <p:ext uri="{BB962C8B-B14F-4D97-AF65-F5344CB8AC3E}">
        <p14:creationId xmlns:p14="http://schemas.microsoft.com/office/powerpoint/2010/main" val="238949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8A238-D705-4D99-A512-C41417EE145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9D94CD5-96A6-4554-9855-06A1E01E02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F529FBA-C086-4DDC-9A81-7453173B0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F0ADC35-16D6-40FC-BBB0-5E9A394C03D6}"/>
              </a:ext>
            </a:extLst>
          </p:cNvPr>
          <p:cNvSpPr>
            <a:spLocks noGrp="1"/>
          </p:cNvSpPr>
          <p:nvPr>
            <p:ph type="dt" sz="half" idx="10"/>
          </p:nvPr>
        </p:nvSpPr>
        <p:spPr/>
        <p:txBody>
          <a:bodyPr/>
          <a:lstStyle/>
          <a:p>
            <a:fld id="{1F9633C7-097F-4AE1-9EAF-753112211F57}" type="datetimeFigureOut">
              <a:rPr lang="de-DE" smtClean="0"/>
              <a:t>08.05.2020</a:t>
            </a:fld>
            <a:endParaRPr lang="de-DE"/>
          </a:p>
        </p:txBody>
      </p:sp>
      <p:sp>
        <p:nvSpPr>
          <p:cNvPr id="6" name="Fußzeilenplatzhalter 5">
            <a:extLst>
              <a:ext uri="{FF2B5EF4-FFF2-40B4-BE49-F238E27FC236}">
                <a16:creationId xmlns:a16="http://schemas.microsoft.com/office/drawing/2014/main" id="{FC4E3DA8-129F-4079-BD67-11983FE404C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32FFB30-E922-4CCE-84E5-D007920031BC}"/>
              </a:ext>
            </a:extLst>
          </p:cNvPr>
          <p:cNvSpPr>
            <a:spLocks noGrp="1"/>
          </p:cNvSpPr>
          <p:nvPr>
            <p:ph type="sldNum" sz="quarter" idx="12"/>
          </p:nvPr>
        </p:nvSpPr>
        <p:spPr/>
        <p:txBody>
          <a:bodyPr/>
          <a:lstStyle/>
          <a:p>
            <a:fld id="{6C78E968-5A1C-4232-9BB3-9B6CA986E95C}" type="slidenum">
              <a:rPr lang="de-DE" smtClean="0"/>
              <a:t>‹Nr.›</a:t>
            </a:fld>
            <a:endParaRPr lang="de-DE"/>
          </a:p>
        </p:txBody>
      </p:sp>
    </p:spTree>
    <p:extLst>
      <p:ext uri="{BB962C8B-B14F-4D97-AF65-F5344CB8AC3E}">
        <p14:creationId xmlns:p14="http://schemas.microsoft.com/office/powerpoint/2010/main" val="117816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1BF827-D995-424B-8AC9-1B075558CB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4EE983E-7CAA-4920-AA85-16EF4270D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82BADFC-FF8F-4E68-B5A5-4F584C552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DF94F13-1B04-49AC-A115-091DD246F760}"/>
              </a:ext>
            </a:extLst>
          </p:cNvPr>
          <p:cNvSpPr>
            <a:spLocks noGrp="1"/>
          </p:cNvSpPr>
          <p:nvPr>
            <p:ph type="dt" sz="half" idx="10"/>
          </p:nvPr>
        </p:nvSpPr>
        <p:spPr/>
        <p:txBody>
          <a:bodyPr/>
          <a:lstStyle/>
          <a:p>
            <a:fld id="{1F9633C7-097F-4AE1-9EAF-753112211F57}" type="datetimeFigureOut">
              <a:rPr lang="de-DE" smtClean="0"/>
              <a:t>08.05.2020</a:t>
            </a:fld>
            <a:endParaRPr lang="de-DE"/>
          </a:p>
        </p:txBody>
      </p:sp>
      <p:sp>
        <p:nvSpPr>
          <p:cNvPr id="6" name="Fußzeilenplatzhalter 5">
            <a:extLst>
              <a:ext uri="{FF2B5EF4-FFF2-40B4-BE49-F238E27FC236}">
                <a16:creationId xmlns:a16="http://schemas.microsoft.com/office/drawing/2014/main" id="{2CA3C07F-7AE5-4C3D-9AA0-D9AD7D17812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99E40F3-D25E-41A1-B3E9-9B249950CA25}"/>
              </a:ext>
            </a:extLst>
          </p:cNvPr>
          <p:cNvSpPr>
            <a:spLocks noGrp="1"/>
          </p:cNvSpPr>
          <p:nvPr>
            <p:ph type="sldNum" sz="quarter" idx="12"/>
          </p:nvPr>
        </p:nvSpPr>
        <p:spPr/>
        <p:txBody>
          <a:bodyPr/>
          <a:lstStyle/>
          <a:p>
            <a:fld id="{6C78E968-5A1C-4232-9BB3-9B6CA986E95C}" type="slidenum">
              <a:rPr lang="de-DE" smtClean="0"/>
              <a:t>‹Nr.›</a:t>
            </a:fld>
            <a:endParaRPr lang="de-DE"/>
          </a:p>
        </p:txBody>
      </p:sp>
    </p:spTree>
    <p:extLst>
      <p:ext uri="{BB962C8B-B14F-4D97-AF65-F5344CB8AC3E}">
        <p14:creationId xmlns:p14="http://schemas.microsoft.com/office/powerpoint/2010/main" val="135606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200298C-2365-49C5-89E6-434D4BA8EC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5B15E3A-1734-426B-9CC4-AC4CBD4D6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FA262A4-C76E-4911-B210-B65ACD9D9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633C7-097F-4AE1-9EAF-753112211F57}" type="datetimeFigureOut">
              <a:rPr lang="de-DE" smtClean="0"/>
              <a:t>08.05.2020</a:t>
            </a:fld>
            <a:endParaRPr lang="de-DE"/>
          </a:p>
        </p:txBody>
      </p:sp>
      <p:sp>
        <p:nvSpPr>
          <p:cNvPr id="5" name="Fußzeilenplatzhalter 4">
            <a:extLst>
              <a:ext uri="{FF2B5EF4-FFF2-40B4-BE49-F238E27FC236}">
                <a16:creationId xmlns:a16="http://schemas.microsoft.com/office/drawing/2014/main" id="{317354A7-F8CE-4D17-B62E-A9EE9A5B8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42E989A-E5DE-41DF-8B7C-0EF1738AA7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8E968-5A1C-4232-9BB3-9B6CA986E95C}" type="slidenum">
              <a:rPr lang="de-DE" smtClean="0"/>
              <a:t>‹Nr.›</a:t>
            </a:fld>
            <a:endParaRPr lang="de-DE"/>
          </a:p>
        </p:txBody>
      </p:sp>
    </p:spTree>
    <p:extLst>
      <p:ext uri="{BB962C8B-B14F-4D97-AF65-F5344CB8AC3E}">
        <p14:creationId xmlns:p14="http://schemas.microsoft.com/office/powerpoint/2010/main" val="3602830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oHJhN2vATRs?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U3fKIOCLQt0?feature=oemb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diffen.com/difference/Equality-vs-Equity"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genderandleadership.myicourse.com/UserFiles/genderandleadership/UserFiles/File/wagggs_individual_consent_form.docx?158453539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rms.gle/BA7kVHy7NpMh4tif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5D91D-1896-47ED-9FC3-AF67099D5D4D}"/>
              </a:ext>
            </a:extLst>
          </p:cNvPr>
          <p:cNvSpPr>
            <a:spLocks noGrp="1"/>
          </p:cNvSpPr>
          <p:nvPr>
            <p:ph type="ctrTitle"/>
          </p:nvPr>
        </p:nvSpPr>
        <p:spPr/>
        <p:txBody>
          <a:bodyPr>
            <a:normAutofit/>
          </a:bodyPr>
          <a:lstStyle/>
          <a:p>
            <a:r>
              <a:rPr lang="de-DE" dirty="0"/>
              <a:t>Gender </a:t>
            </a:r>
            <a:r>
              <a:rPr lang="de-DE" dirty="0" err="1"/>
              <a:t>Equality</a:t>
            </a:r>
            <a:endParaRPr lang="de-DE" dirty="0"/>
          </a:p>
        </p:txBody>
      </p:sp>
      <p:sp>
        <p:nvSpPr>
          <p:cNvPr id="3" name="Untertitel 2">
            <a:extLst>
              <a:ext uri="{FF2B5EF4-FFF2-40B4-BE49-F238E27FC236}">
                <a16:creationId xmlns:a16="http://schemas.microsoft.com/office/drawing/2014/main" id="{988F274D-85AD-4B72-A21E-2720A3D9C956}"/>
              </a:ext>
            </a:extLst>
          </p:cNvPr>
          <p:cNvSpPr>
            <a:spLocks noGrp="1"/>
          </p:cNvSpPr>
          <p:nvPr>
            <p:ph type="subTitle" idx="1"/>
          </p:nvPr>
        </p:nvSpPr>
        <p:spPr/>
        <p:txBody>
          <a:bodyPr/>
          <a:lstStyle/>
          <a:p>
            <a:r>
              <a:rPr lang="de-DE" dirty="0">
                <a:solidFill>
                  <a:schemeClr val="bg2"/>
                </a:solidFill>
              </a:rPr>
              <a:t>100 </a:t>
            </a:r>
            <a:r>
              <a:rPr lang="de-DE" dirty="0" err="1">
                <a:solidFill>
                  <a:schemeClr val="bg2"/>
                </a:solidFill>
              </a:rPr>
              <a:t>girls</a:t>
            </a:r>
            <a:r>
              <a:rPr lang="de-DE" dirty="0">
                <a:solidFill>
                  <a:schemeClr val="bg2"/>
                </a:solidFill>
              </a:rPr>
              <a:t> Project Juliette Low Seminar 2019</a:t>
            </a:r>
          </a:p>
        </p:txBody>
      </p:sp>
    </p:spTree>
    <p:extLst>
      <p:ext uri="{BB962C8B-B14F-4D97-AF65-F5344CB8AC3E}">
        <p14:creationId xmlns:p14="http://schemas.microsoft.com/office/powerpoint/2010/main" val="1119348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9A874-1037-4693-B5D1-F9A12B62D18C}"/>
              </a:ext>
            </a:extLst>
          </p:cNvPr>
          <p:cNvSpPr>
            <a:spLocks noGrp="1"/>
          </p:cNvSpPr>
          <p:nvPr>
            <p:ph type="title"/>
          </p:nvPr>
        </p:nvSpPr>
        <p:spPr/>
        <p:txBody>
          <a:bodyPr/>
          <a:lstStyle/>
          <a:p>
            <a:r>
              <a:rPr lang="de-DE" dirty="0"/>
              <a:t>Geschlechtsidentität</a:t>
            </a:r>
          </a:p>
        </p:txBody>
      </p:sp>
      <p:sp>
        <p:nvSpPr>
          <p:cNvPr id="3" name="Inhaltsplatzhalter 2">
            <a:extLst>
              <a:ext uri="{FF2B5EF4-FFF2-40B4-BE49-F238E27FC236}">
                <a16:creationId xmlns:a16="http://schemas.microsoft.com/office/drawing/2014/main" id="{87BDBF3F-7153-494B-A74E-E8A3F82D4E6E}"/>
              </a:ext>
            </a:extLst>
          </p:cNvPr>
          <p:cNvSpPr>
            <a:spLocks noGrp="1"/>
          </p:cNvSpPr>
          <p:nvPr>
            <p:ph idx="1"/>
          </p:nvPr>
        </p:nvSpPr>
        <p:spPr>
          <a:xfrm>
            <a:off x="695325" y="1787525"/>
            <a:ext cx="10515600" cy="4351338"/>
          </a:xfrm>
        </p:spPr>
        <p:txBody>
          <a:bodyPr/>
          <a:lstStyle/>
          <a:p>
            <a:r>
              <a:rPr lang="de-DE" dirty="0">
                <a:solidFill>
                  <a:schemeClr val="accent2">
                    <a:lumMod val="75000"/>
                  </a:schemeClr>
                </a:solidFill>
              </a:rPr>
              <a:t>Weiblich</a:t>
            </a:r>
          </a:p>
          <a:p>
            <a:r>
              <a:rPr lang="de-DE" dirty="0">
                <a:solidFill>
                  <a:schemeClr val="accent2">
                    <a:lumMod val="75000"/>
                  </a:schemeClr>
                </a:solidFill>
              </a:rPr>
              <a:t>Männlich</a:t>
            </a:r>
          </a:p>
          <a:p>
            <a:r>
              <a:rPr lang="de-DE" dirty="0" err="1">
                <a:solidFill>
                  <a:schemeClr val="accent2">
                    <a:lumMod val="75000"/>
                  </a:schemeClr>
                </a:solidFill>
              </a:rPr>
              <a:t>Inter</a:t>
            </a:r>
            <a:endParaRPr lang="de-DE" dirty="0">
              <a:solidFill>
                <a:schemeClr val="accent2">
                  <a:lumMod val="75000"/>
                </a:schemeClr>
              </a:solidFill>
            </a:endParaRPr>
          </a:p>
          <a:p>
            <a:r>
              <a:rPr lang="de-DE" dirty="0">
                <a:solidFill>
                  <a:schemeClr val="accent2">
                    <a:lumMod val="75000"/>
                  </a:schemeClr>
                </a:solidFill>
              </a:rPr>
              <a:t>Nicht binär, </a:t>
            </a:r>
            <a:r>
              <a:rPr lang="de-DE" dirty="0" err="1">
                <a:solidFill>
                  <a:schemeClr val="accent2">
                    <a:lumMod val="75000"/>
                  </a:schemeClr>
                </a:solidFill>
              </a:rPr>
              <a:t>gender</a:t>
            </a:r>
            <a:r>
              <a:rPr lang="de-DE" dirty="0">
                <a:solidFill>
                  <a:schemeClr val="accent2">
                    <a:lumMod val="75000"/>
                  </a:schemeClr>
                </a:solidFill>
              </a:rPr>
              <a:t> queer, </a:t>
            </a:r>
            <a:r>
              <a:rPr lang="de-DE" dirty="0" err="1">
                <a:solidFill>
                  <a:schemeClr val="accent2">
                    <a:lumMod val="75000"/>
                  </a:schemeClr>
                </a:solidFill>
              </a:rPr>
              <a:t>agender</a:t>
            </a:r>
            <a:endParaRPr lang="de-DE" dirty="0">
              <a:solidFill>
                <a:schemeClr val="accent2">
                  <a:lumMod val="75000"/>
                </a:schemeClr>
              </a:solidFill>
            </a:endParaRPr>
          </a:p>
        </p:txBody>
      </p:sp>
    </p:spTree>
    <p:extLst>
      <p:ext uri="{BB962C8B-B14F-4D97-AF65-F5344CB8AC3E}">
        <p14:creationId xmlns:p14="http://schemas.microsoft.com/office/powerpoint/2010/main" val="189224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Zeichnung enthält.&#10;&#10;Automatisch generierte Beschreibung">
            <a:extLst>
              <a:ext uri="{FF2B5EF4-FFF2-40B4-BE49-F238E27FC236}">
                <a16:creationId xmlns:a16="http://schemas.microsoft.com/office/drawing/2014/main" id="{EF7BE468-C427-40B2-B75B-CD9F12E0860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7334"/>
          <a:stretch/>
        </p:blipFill>
        <p:spPr>
          <a:xfrm>
            <a:off x="20" y="10"/>
            <a:ext cx="12191980" cy="6857990"/>
          </a:xfrm>
          <a:prstGeom prst="rect">
            <a:avLst/>
          </a:prstGeom>
        </p:spPr>
      </p:pic>
    </p:spTree>
    <p:extLst>
      <p:ext uri="{BB962C8B-B14F-4D97-AF65-F5344CB8AC3E}">
        <p14:creationId xmlns:p14="http://schemas.microsoft.com/office/powerpoint/2010/main" val="47372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Zeichnung enthält.&#10;&#10;Automatisch generierte Beschreibung">
            <a:extLst>
              <a:ext uri="{FF2B5EF4-FFF2-40B4-BE49-F238E27FC236}">
                <a16:creationId xmlns:a16="http://schemas.microsoft.com/office/drawing/2014/main" id="{CBC1A152-CA6A-4B21-A733-8BA89FD3856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7334"/>
          <a:stretch/>
        </p:blipFill>
        <p:spPr>
          <a:xfrm>
            <a:off x="20" y="10"/>
            <a:ext cx="12191980" cy="6857990"/>
          </a:xfrm>
          <a:prstGeom prst="rect">
            <a:avLst/>
          </a:prstGeom>
        </p:spPr>
      </p:pic>
    </p:spTree>
    <p:extLst>
      <p:ext uri="{BB962C8B-B14F-4D97-AF65-F5344CB8AC3E}">
        <p14:creationId xmlns:p14="http://schemas.microsoft.com/office/powerpoint/2010/main" val="71429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91646-7B02-436A-B010-0A3F42C8FBE9}"/>
              </a:ext>
            </a:extLst>
          </p:cNvPr>
          <p:cNvSpPr>
            <a:spLocks noGrp="1"/>
          </p:cNvSpPr>
          <p:nvPr>
            <p:ph type="title"/>
          </p:nvPr>
        </p:nvSpPr>
        <p:spPr/>
        <p:txBody>
          <a:bodyPr>
            <a:normAutofit fontScale="90000"/>
          </a:bodyPr>
          <a:lstStyle/>
          <a:p>
            <a:r>
              <a:rPr lang="de-DE" dirty="0"/>
              <a:t>Marlin fühlt sich weder wie ein Junge, noch wie ein Mädchen. Bei Geburt wurde Marlin als Junge eingeordnet. Das nennt man…</a:t>
            </a:r>
          </a:p>
        </p:txBody>
      </p:sp>
      <p:sp>
        <p:nvSpPr>
          <p:cNvPr id="3" name="Inhaltsplatzhalter 2">
            <a:extLst>
              <a:ext uri="{FF2B5EF4-FFF2-40B4-BE49-F238E27FC236}">
                <a16:creationId xmlns:a16="http://schemas.microsoft.com/office/drawing/2014/main" id="{3E906466-F24A-4A59-ACD1-3DA29C171CC0}"/>
              </a:ext>
            </a:extLst>
          </p:cNvPr>
          <p:cNvSpPr>
            <a:spLocks noGrp="1"/>
          </p:cNvSpPr>
          <p:nvPr>
            <p:ph idx="1"/>
          </p:nvPr>
        </p:nvSpPr>
        <p:spPr/>
        <p:txBody>
          <a:bodyPr/>
          <a:lstStyle/>
          <a:p>
            <a:pPr algn="ctr"/>
            <a:endParaRPr lang="de-DE" dirty="0">
              <a:solidFill>
                <a:schemeClr val="accent2">
                  <a:lumMod val="75000"/>
                </a:schemeClr>
              </a:solidFill>
            </a:endParaRPr>
          </a:p>
          <a:p>
            <a:pPr algn="ctr"/>
            <a:endParaRPr lang="de-DE" dirty="0">
              <a:solidFill>
                <a:schemeClr val="accent2">
                  <a:lumMod val="75000"/>
                </a:schemeClr>
              </a:solidFill>
            </a:endParaRPr>
          </a:p>
          <a:p>
            <a:pPr algn="ctr"/>
            <a:r>
              <a:rPr lang="de-DE" dirty="0">
                <a:solidFill>
                  <a:schemeClr val="accent2">
                    <a:lumMod val="75000"/>
                  </a:schemeClr>
                </a:solidFill>
              </a:rPr>
              <a:t>A) nicht binär</a:t>
            </a:r>
          </a:p>
          <a:p>
            <a:pPr algn="ctr"/>
            <a:r>
              <a:rPr lang="de-DE" dirty="0">
                <a:solidFill>
                  <a:schemeClr val="accent2">
                    <a:lumMod val="75000"/>
                  </a:schemeClr>
                </a:solidFill>
              </a:rPr>
              <a:t>B) </a:t>
            </a:r>
            <a:r>
              <a:rPr lang="de-DE" dirty="0" err="1">
                <a:solidFill>
                  <a:schemeClr val="accent2">
                    <a:lumMod val="75000"/>
                  </a:schemeClr>
                </a:solidFill>
              </a:rPr>
              <a:t>trans</a:t>
            </a:r>
            <a:r>
              <a:rPr lang="de-DE" dirty="0">
                <a:solidFill>
                  <a:schemeClr val="accent2">
                    <a:lumMod val="75000"/>
                  </a:schemeClr>
                </a:solidFill>
              </a:rPr>
              <a:t> männlich</a:t>
            </a:r>
          </a:p>
          <a:p>
            <a:pPr algn="ctr"/>
            <a:r>
              <a:rPr lang="de-DE" dirty="0">
                <a:solidFill>
                  <a:schemeClr val="accent2">
                    <a:lumMod val="75000"/>
                  </a:schemeClr>
                </a:solidFill>
              </a:rPr>
              <a:t>C) </a:t>
            </a:r>
            <a:r>
              <a:rPr lang="de-DE" dirty="0" err="1">
                <a:solidFill>
                  <a:schemeClr val="accent2">
                    <a:lumMod val="75000"/>
                  </a:schemeClr>
                </a:solidFill>
              </a:rPr>
              <a:t>trans</a:t>
            </a:r>
            <a:r>
              <a:rPr lang="de-DE" dirty="0">
                <a:solidFill>
                  <a:schemeClr val="accent2">
                    <a:lumMod val="75000"/>
                  </a:schemeClr>
                </a:solidFill>
              </a:rPr>
              <a:t> weiblich</a:t>
            </a:r>
          </a:p>
          <a:p>
            <a:pPr algn="ctr"/>
            <a:r>
              <a:rPr lang="de-DE" dirty="0">
                <a:solidFill>
                  <a:schemeClr val="accent2">
                    <a:lumMod val="75000"/>
                  </a:schemeClr>
                </a:solidFill>
              </a:rPr>
              <a:t>D) </a:t>
            </a:r>
            <a:r>
              <a:rPr lang="de-DE" dirty="0" err="1">
                <a:solidFill>
                  <a:schemeClr val="accent2">
                    <a:lumMod val="75000"/>
                  </a:schemeClr>
                </a:solidFill>
              </a:rPr>
              <a:t>inter</a:t>
            </a:r>
            <a:endParaRPr lang="de-DE" dirty="0">
              <a:solidFill>
                <a:schemeClr val="accent2">
                  <a:lumMod val="75000"/>
                </a:schemeClr>
              </a:solidFill>
            </a:endParaRPr>
          </a:p>
          <a:p>
            <a:pPr algn="ctr"/>
            <a:endParaRPr lang="de-DE" dirty="0">
              <a:solidFill>
                <a:schemeClr val="accent2">
                  <a:lumMod val="75000"/>
                </a:schemeClr>
              </a:solidFill>
            </a:endParaRPr>
          </a:p>
          <a:p>
            <a:pPr algn="ctr"/>
            <a:r>
              <a:rPr lang="de-DE" sz="1400" dirty="0">
                <a:solidFill>
                  <a:schemeClr val="accent2">
                    <a:lumMod val="75000"/>
                  </a:schemeClr>
                </a:solidFill>
              </a:rPr>
              <a:t>Die Fragen sind auch im Fragebogen vom Anfang drin, ihr könnt sie also auch gerne da beantworten (diese und die nächste)</a:t>
            </a:r>
          </a:p>
        </p:txBody>
      </p:sp>
    </p:spTree>
    <p:extLst>
      <p:ext uri="{BB962C8B-B14F-4D97-AF65-F5344CB8AC3E}">
        <p14:creationId xmlns:p14="http://schemas.microsoft.com/office/powerpoint/2010/main" val="2466758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5B69D-DCF6-45AF-A62A-E3A8C9A6A203}"/>
              </a:ext>
            </a:extLst>
          </p:cNvPr>
          <p:cNvSpPr>
            <a:spLocks noGrp="1"/>
          </p:cNvSpPr>
          <p:nvPr>
            <p:ph type="title"/>
          </p:nvPr>
        </p:nvSpPr>
        <p:spPr/>
        <p:txBody>
          <a:bodyPr>
            <a:normAutofit fontScale="90000"/>
          </a:bodyPr>
          <a:lstStyle/>
          <a:p>
            <a:r>
              <a:rPr lang="de-DE" dirty="0"/>
              <a:t>Annalena wurde bei Geburt als Mädchen benannt und ist auch ein Mädchen. Sie spielt gerne Fußball und klettert gerne. Annalena ist ein	</a:t>
            </a:r>
          </a:p>
        </p:txBody>
      </p:sp>
      <p:sp>
        <p:nvSpPr>
          <p:cNvPr id="3" name="Inhaltsplatzhalter 2">
            <a:extLst>
              <a:ext uri="{FF2B5EF4-FFF2-40B4-BE49-F238E27FC236}">
                <a16:creationId xmlns:a16="http://schemas.microsoft.com/office/drawing/2014/main" id="{4E929CF8-61C5-4974-9431-5881C3C54112}"/>
              </a:ext>
            </a:extLst>
          </p:cNvPr>
          <p:cNvSpPr>
            <a:spLocks noGrp="1"/>
          </p:cNvSpPr>
          <p:nvPr>
            <p:ph idx="1"/>
          </p:nvPr>
        </p:nvSpPr>
        <p:spPr/>
        <p:txBody>
          <a:bodyPr/>
          <a:lstStyle/>
          <a:p>
            <a:pPr algn="ctr"/>
            <a:r>
              <a:rPr lang="de-DE" dirty="0">
                <a:solidFill>
                  <a:schemeClr val="accent2">
                    <a:lumMod val="75000"/>
                  </a:schemeClr>
                </a:solidFill>
              </a:rPr>
              <a:t>A) </a:t>
            </a:r>
            <a:r>
              <a:rPr lang="de-DE" dirty="0" err="1">
                <a:solidFill>
                  <a:schemeClr val="accent2">
                    <a:lumMod val="75000"/>
                  </a:schemeClr>
                </a:solidFill>
              </a:rPr>
              <a:t>trans</a:t>
            </a:r>
            <a:r>
              <a:rPr lang="de-DE" dirty="0">
                <a:solidFill>
                  <a:schemeClr val="accent2">
                    <a:lumMod val="75000"/>
                  </a:schemeClr>
                </a:solidFill>
              </a:rPr>
              <a:t> Junge</a:t>
            </a:r>
          </a:p>
          <a:p>
            <a:pPr algn="ctr"/>
            <a:r>
              <a:rPr lang="de-DE" dirty="0">
                <a:solidFill>
                  <a:schemeClr val="accent2">
                    <a:lumMod val="75000"/>
                  </a:schemeClr>
                </a:solidFill>
              </a:rPr>
              <a:t>B) </a:t>
            </a:r>
            <a:r>
              <a:rPr lang="de-DE" dirty="0" err="1">
                <a:solidFill>
                  <a:schemeClr val="accent2">
                    <a:lumMod val="75000"/>
                  </a:schemeClr>
                </a:solidFill>
              </a:rPr>
              <a:t>cis</a:t>
            </a:r>
            <a:r>
              <a:rPr lang="de-DE" dirty="0">
                <a:solidFill>
                  <a:schemeClr val="accent2">
                    <a:lumMod val="75000"/>
                  </a:schemeClr>
                </a:solidFill>
              </a:rPr>
              <a:t> Junge</a:t>
            </a:r>
          </a:p>
          <a:p>
            <a:pPr algn="ctr"/>
            <a:r>
              <a:rPr lang="de-DE" dirty="0">
                <a:solidFill>
                  <a:schemeClr val="accent2">
                    <a:lumMod val="75000"/>
                  </a:schemeClr>
                </a:solidFill>
              </a:rPr>
              <a:t>C) </a:t>
            </a:r>
            <a:r>
              <a:rPr lang="de-DE" dirty="0" err="1">
                <a:solidFill>
                  <a:schemeClr val="accent2">
                    <a:lumMod val="75000"/>
                  </a:schemeClr>
                </a:solidFill>
              </a:rPr>
              <a:t>cis</a:t>
            </a:r>
            <a:r>
              <a:rPr lang="de-DE" dirty="0">
                <a:solidFill>
                  <a:schemeClr val="accent2">
                    <a:lumMod val="75000"/>
                  </a:schemeClr>
                </a:solidFill>
              </a:rPr>
              <a:t> Mädchen</a:t>
            </a:r>
          </a:p>
          <a:p>
            <a:pPr algn="ctr"/>
            <a:r>
              <a:rPr lang="de-DE" dirty="0">
                <a:solidFill>
                  <a:schemeClr val="accent2">
                    <a:lumMod val="75000"/>
                  </a:schemeClr>
                </a:solidFill>
              </a:rPr>
              <a:t>D) </a:t>
            </a:r>
            <a:r>
              <a:rPr lang="de-DE" dirty="0" err="1">
                <a:solidFill>
                  <a:schemeClr val="accent2">
                    <a:lumMod val="75000"/>
                  </a:schemeClr>
                </a:solidFill>
              </a:rPr>
              <a:t>trans</a:t>
            </a:r>
            <a:r>
              <a:rPr lang="de-DE" dirty="0">
                <a:solidFill>
                  <a:schemeClr val="accent2">
                    <a:lumMod val="75000"/>
                  </a:schemeClr>
                </a:solidFill>
              </a:rPr>
              <a:t> Mädchen</a:t>
            </a:r>
          </a:p>
        </p:txBody>
      </p:sp>
    </p:spTree>
    <p:extLst>
      <p:ext uri="{BB962C8B-B14F-4D97-AF65-F5344CB8AC3E}">
        <p14:creationId xmlns:p14="http://schemas.microsoft.com/office/powerpoint/2010/main" val="4151332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209F3-F330-4D2F-AEC1-2408079A7106}"/>
              </a:ext>
            </a:extLst>
          </p:cNvPr>
          <p:cNvSpPr>
            <a:spLocks noGrp="1"/>
          </p:cNvSpPr>
          <p:nvPr>
            <p:ph type="title"/>
          </p:nvPr>
        </p:nvSpPr>
        <p:spPr/>
        <p:txBody>
          <a:bodyPr>
            <a:normAutofit fontScale="90000"/>
          </a:bodyPr>
          <a:lstStyle/>
          <a:p>
            <a:r>
              <a:rPr lang="de-DE" dirty="0"/>
              <a:t>Wann wusstest du zum ersten Mal, welches Geschlecht du hattest? Woher wusstest du das?</a:t>
            </a:r>
            <a:br>
              <a:rPr lang="de-DE" dirty="0"/>
            </a:br>
            <a:endParaRPr lang="de-DE" dirty="0"/>
          </a:p>
        </p:txBody>
      </p:sp>
      <p:sp>
        <p:nvSpPr>
          <p:cNvPr id="3" name="Inhaltsplatzhalter 2">
            <a:extLst>
              <a:ext uri="{FF2B5EF4-FFF2-40B4-BE49-F238E27FC236}">
                <a16:creationId xmlns:a16="http://schemas.microsoft.com/office/drawing/2014/main" id="{D2F1E4A2-5AC4-49AD-9F8A-BACED07C8794}"/>
              </a:ext>
            </a:extLst>
          </p:cNvPr>
          <p:cNvSpPr>
            <a:spLocks noGrp="1"/>
          </p:cNvSpPr>
          <p:nvPr>
            <p:ph idx="1"/>
          </p:nvPr>
        </p:nvSpPr>
        <p:spPr/>
        <p:txBody>
          <a:bodyPr/>
          <a:lstStyle/>
          <a:p>
            <a:pPr marL="0" indent="0">
              <a:buNone/>
            </a:pPr>
            <a:endParaRPr lang="de-DE" dirty="0"/>
          </a:p>
        </p:txBody>
      </p:sp>
    </p:spTree>
    <p:extLst>
      <p:ext uri="{BB962C8B-B14F-4D97-AF65-F5344CB8AC3E}">
        <p14:creationId xmlns:p14="http://schemas.microsoft.com/office/powerpoint/2010/main" val="1964495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0B12F-5ED9-4A27-9A56-05759A4C4E20}"/>
              </a:ext>
            </a:extLst>
          </p:cNvPr>
          <p:cNvSpPr>
            <a:spLocks noGrp="1"/>
          </p:cNvSpPr>
          <p:nvPr>
            <p:ph type="title"/>
          </p:nvPr>
        </p:nvSpPr>
        <p:spPr>
          <a:xfrm>
            <a:off x="838200" y="365125"/>
            <a:ext cx="10515600" cy="1325563"/>
          </a:xfrm>
        </p:spPr>
        <p:txBody>
          <a:bodyPr vert="horz" lIns="91440" tIns="45720" rIns="91440" bIns="45720" rtlCol="0" anchor="ctr">
            <a:normAutofit/>
          </a:bodyPr>
          <a:lstStyle/>
          <a:p>
            <a:br>
              <a:rPr lang="en-US" sz="2800" dirty="0"/>
            </a:br>
            <a:r>
              <a:rPr lang="en-US" sz="2800" b="1" dirty="0"/>
              <a:t>Was </a:t>
            </a:r>
            <a:r>
              <a:rPr lang="en-US" sz="2800" b="1" dirty="0" err="1"/>
              <a:t>ist</a:t>
            </a:r>
            <a:r>
              <a:rPr lang="en-US" sz="2800" b="1" dirty="0"/>
              <a:t> </a:t>
            </a:r>
            <a:r>
              <a:rPr lang="en-US" sz="2800" b="1" dirty="0" err="1"/>
              <a:t>für</a:t>
            </a:r>
            <a:r>
              <a:rPr lang="en-US" sz="2800" b="1" dirty="0"/>
              <a:t> dich </a:t>
            </a:r>
            <a:r>
              <a:rPr lang="en-US" sz="2800" b="1" dirty="0" err="1"/>
              <a:t>typisch</a:t>
            </a:r>
            <a:r>
              <a:rPr lang="en-US" sz="2800" b="1" dirty="0"/>
              <a:t> </a:t>
            </a:r>
            <a:r>
              <a:rPr lang="en-US" sz="2800" b="1" dirty="0" err="1"/>
              <a:t>männlich</a:t>
            </a:r>
            <a:r>
              <a:rPr lang="en-US" sz="2800" b="1" dirty="0"/>
              <a:t>, was </a:t>
            </a:r>
            <a:r>
              <a:rPr lang="en-US" sz="2800" b="1" dirty="0" err="1"/>
              <a:t>typisch</a:t>
            </a:r>
            <a:r>
              <a:rPr lang="en-US" sz="2800" b="1" dirty="0"/>
              <a:t> </a:t>
            </a:r>
            <a:r>
              <a:rPr lang="en-US" sz="2800" b="1" dirty="0" err="1"/>
              <a:t>weiblich</a:t>
            </a:r>
            <a:r>
              <a:rPr lang="en-US" sz="2800" b="1" dirty="0"/>
              <a:t>? </a:t>
            </a:r>
            <a:br>
              <a:rPr lang="en-US" sz="2800" dirty="0"/>
            </a:br>
            <a:endParaRPr lang="en-US" sz="2800" dirty="0"/>
          </a:p>
        </p:txBody>
      </p:sp>
      <p:pic>
        <p:nvPicPr>
          <p:cNvPr id="5" name="Inhaltsplatzhalter 4" descr="Ein Bild, das Raum, Kühlschrank enthält.&#10;&#10;Automatisch generierte Beschreibung">
            <a:extLst>
              <a:ext uri="{FF2B5EF4-FFF2-40B4-BE49-F238E27FC236}">
                <a16:creationId xmlns:a16="http://schemas.microsoft.com/office/drawing/2014/main" id="{815A2607-7F80-4C5E-B1E5-6D3BA40FA13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0792" r="1" b="24086"/>
          <a:stretch/>
        </p:blipFill>
        <p:spPr>
          <a:xfrm>
            <a:off x="828675" y="1825626"/>
            <a:ext cx="10525125" cy="4351338"/>
          </a:xfrm>
          <a:prstGeom prst="rect">
            <a:avLst/>
          </a:prstGeom>
        </p:spPr>
      </p:pic>
    </p:spTree>
    <p:extLst>
      <p:ext uri="{BB962C8B-B14F-4D97-AF65-F5344CB8AC3E}">
        <p14:creationId xmlns:p14="http://schemas.microsoft.com/office/powerpoint/2010/main" val="393598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D134F-25F5-4747-910E-AC904DA5F100}"/>
              </a:ext>
            </a:extLst>
          </p:cNvPr>
          <p:cNvSpPr>
            <a:spLocks noGrp="1"/>
          </p:cNvSpPr>
          <p:nvPr>
            <p:ph type="title"/>
          </p:nvPr>
        </p:nvSpPr>
        <p:spPr/>
        <p:txBody>
          <a:bodyPr>
            <a:normAutofit/>
          </a:bodyPr>
          <a:lstStyle/>
          <a:p>
            <a:endParaRPr lang="de-DE" dirty="0"/>
          </a:p>
        </p:txBody>
      </p:sp>
      <p:sp>
        <p:nvSpPr>
          <p:cNvPr id="6" name="Inhaltsplatzhalter 5">
            <a:extLst>
              <a:ext uri="{FF2B5EF4-FFF2-40B4-BE49-F238E27FC236}">
                <a16:creationId xmlns:a16="http://schemas.microsoft.com/office/drawing/2014/main" id="{BE583E07-7178-4FA4-A587-E4FE79A163C8}"/>
              </a:ext>
            </a:extLst>
          </p:cNvPr>
          <p:cNvSpPr>
            <a:spLocks noGrp="1"/>
          </p:cNvSpPr>
          <p:nvPr>
            <p:ph idx="1"/>
          </p:nvPr>
        </p:nvSpPr>
        <p:spPr/>
        <p:txBody>
          <a:bodyPr/>
          <a:lstStyle/>
          <a:p>
            <a:r>
              <a:rPr lang="de-DE" dirty="0">
                <a:solidFill>
                  <a:schemeClr val="accent2">
                    <a:lumMod val="75000"/>
                  </a:schemeClr>
                </a:solidFill>
                <a:latin typeface="Arial" panose="020B0604020202020204" pitchFamily="34" charset="0"/>
              </a:rPr>
              <a:t>Schaue dir deine Antworten an </a:t>
            </a:r>
          </a:p>
          <a:p>
            <a:r>
              <a:rPr lang="de-DE" dirty="0">
                <a:solidFill>
                  <a:schemeClr val="accent2">
                    <a:lumMod val="75000"/>
                  </a:schemeClr>
                </a:solidFill>
                <a:latin typeface="Arial" panose="020B0604020202020204" pitchFamily="34" charset="0"/>
              </a:rPr>
              <a:t>Jetzt denke an eine Person deiner Wahl (</a:t>
            </a:r>
            <a:r>
              <a:rPr lang="de-DE" dirty="0" err="1">
                <a:solidFill>
                  <a:schemeClr val="accent2">
                    <a:lumMod val="75000"/>
                  </a:schemeClr>
                </a:solidFill>
                <a:latin typeface="Arial" panose="020B0604020202020204" pitchFamily="34" charset="0"/>
              </a:rPr>
              <a:t>deine_n</a:t>
            </a:r>
            <a:r>
              <a:rPr lang="de-DE" dirty="0">
                <a:solidFill>
                  <a:schemeClr val="accent2">
                    <a:lumMod val="75000"/>
                  </a:schemeClr>
                </a:solidFill>
                <a:latin typeface="Arial" panose="020B0604020202020204" pitchFamily="34" charset="0"/>
              </a:rPr>
              <a:t> </a:t>
            </a:r>
            <a:r>
              <a:rPr lang="de-DE" dirty="0" err="1">
                <a:solidFill>
                  <a:schemeClr val="accent2">
                    <a:lumMod val="75000"/>
                  </a:schemeClr>
                </a:solidFill>
                <a:latin typeface="Arial" panose="020B0604020202020204" pitchFamily="34" charset="0"/>
              </a:rPr>
              <a:t>beste_n</a:t>
            </a:r>
            <a:r>
              <a:rPr lang="de-DE" dirty="0">
                <a:solidFill>
                  <a:schemeClr val="accent2">
                    <a:lumMod val="75000"/>
                  </a:schemeClr>
                </a:solidFill>
                <a:latin typeface="Arial" panose="020B0604020202020204" pitchFamily="34" charset="0"/>
              </a:rPr>
              <a:t> </a:t>
            </a:r>
            <a:r>
              <a:rPr lang="de-DE" dirty="0" err="1">
                <a:solidFill>
                  <a:schemeClr val="accent2">
                    <a:lumMod val="75000"/>
                  </a:schemeClr>
                </a:solidFill>
                <a:latin typeface="Arial" panose="020B0604020202020204" pitchFamily="34" charset="0"/>
              </a:rPr>
              <a:t>Freund_in</a:t>
            </a:r>
            <a:r>
              <a:rPr lang="de-DE" dirty="0">
                <a:solidFill>
                  <a:schemeClr val="accent2">
                    <a:lumMod val="75000"/>
                  </a:schemeClr>
                </a:solidFill>
                <a:latin typeface="Arial" panose="020B0604020202020204" pitchFamily="34" charset="0"/>
              </a:rPr>
              <a:t>, ein Elternteil von dir, eines deiner Geschwister, du selbst)</a:t>
            </a:r>
          </a:p>
          <a:p>
            <a:r>
              <a:rPr lang="de-DE" dirty="0">
                <a:solidFill>
                  <a:schemeClr val="accent2">
                    <a:lumMod val="75000"/>
                  </a:schemeClr>
                </a:solidFill>
                <a:latin typeface="Arial" panose="020B0604020202020204" pitchFamily="34" charset="0"/>
              </a:rPr>
              <a:t>In welche Kategorie passt die Person?</a:t>
            </a:r>
            <a:endParaRPr lang="de-DE" dirty="0">
              <a:solidFill>
                <a:schemeClr val="accent2">
                  <a:lumMod val="75000"/>
                </a:schemeClr>
              </a:solidFill>
            </a:endParaRPr>
          </a:p>
        </p:txBody>
      </p:sp>
    </p:spTree>
    <p:extLst>
      <p:ext uri="{BB962C8B-B14F-4D97-AF65-F5344CB8AC3E}">
        <p14:creationId xmlns:p14="http://schemas.microsoft.com/office/powerpoint/2010/main" val="3939923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B7BE4-DC0C-42FA-98A5-CFDEB65EED03}"/>
              </a:ext>
            </a:extLst>
          </p:cNvPr>
          <p:cNvSpPr>
            <a:spLocks noGrp="1"/>
          </p:cNvSpPr>
          <p:nvPr>
            <p:ph type="title"/>
          </p:nvPr>
        </p:nvSpPr>
        <p:spPr/>
        <p:txBody>
          <a:bodyPr/>
          <a:lstStyle/>
          <a:p>
            <a:endParaRPr lang="de-DE" dirty="0"/>
          </a:p>
        </p:txBody>
      </p:sp>
      <p:pic>
        <p:nvPicPr>
          <p:cNvPr id="4" name="Onlinemedien 3" title="Ist das Gehirn weiblich, mￃﾤnnlich oder etwas anderes? | Quarks">
            <a:hlinkClick r:id="" action="ppaction://media"/>
            <a:extLst>
              <a:ext uri="{FF2B5EF4-FFF2-40B4-BE49-F238E27FC236}">
                <a16:creationId xmlns:a16="http://schemas.microsoft.com/office/drawing/2014/main" id="{9C5003D1-5593-4AC8-AEAA-28C903373E3F}"/>
              </a:ext>
            </a:extLst>
          </p:cNvPr>
          <p:cNvPicPr>
            <a:picLocks noGrp="1" noRot="1" noChangeAspect="1"/>
          </p:cNvPicPr>
          <p:nvPr>
            <p:ph idx="1"/>
            <a:videoFile r:link="rId1"/>
          </p:nvPr>
        </p:nvPicPr>
        <p:blipFill>
          <a:blip r:embed="rId3"/>
          <a:stretch>
            <a:fillRect/>
          </a:stretch>
        </p:blipFill>
        <p:spPr>
          <a:xfrm>
            <a:off x="971550" y="620914"/>
            <a:ext cx="9984530" cy="5616171"/>
          </a:xfrm>
          <a:prstGeom prst="rect">
            <a:avLst/>
          </a:prstGeom>
        </p:spPr>
      </p:pic>
    </p:spTree>
    <p:extLst>
      <p:ext uri="{BB962C8B-B14F-4D97-AF65-F5344CB8AC3E}">
        <p14:creationId xmlns:p14="http://schemas.microsoft.com/office/powerpoint/2010/main" val="416839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8A0DC-3412-4FCB-AC47-0175A5459174}"/>
              </a:ext>
            </a:extLst>
          </p:cNvPr>
          <p:cNvSpPr>
            <a:spLocks noGrp="1"/>
          </p:cNvSpPr>
          <p:nvPr>
            <p:ph type="title"/>
          </p:nvPr>
        </p:nvSpPr>
        <p:spPr/>
        <p:txBody>
          <a:bodyPr/>
          <a:lstStyle/>
          <a:p>
            <a:r>
              <a:rPr lang="de-DE" dirty="0">
                <a:solidFill>
                  <a:schemeClr val="tx2"/>
                </a:solidFill>
              </a:rPr>
              <a:t>Zusammenfassung</a:t>
            </a:r>
          </a:p>
        </p:txBody>
      </p:sp>
      <p:sp>
        <p:nvSpPr>
          <p:cNvPr id="3" name="Inhaltsplatzhalter 2">
            <a:extLst>
              <a:ext uri="{FF2B5EF4-FFF2-40B4-BE49-F238E27FC236}">
                <a16:creationId xmlns:a16="http://schemas.microsoft.com/office/drawing/2014/main" id="{E45A7861-FF9D-4960-B4A0-35DA9933DBFE}"/>
              </a:ext>
            </a:extLst>
          </p:cNvPr>
          <p:cNvSpPr>
            <a:spLocks noGrp="1"/>
          </p:cNvSpPr>
          <p:nvPr>
            <p:ph idx="1"/>
          </p:nvPr>
        </p:nvSpPr>
        <p:spPr/>
        <p:txBody>
          <a:bodyPr>
            <a:normAutofit/>
          </a:bodyPr>
          <a:lstStyle/>
          <a:p>
            <a:r>
              <a:rPr lang="de-DE" dirty="0">
                <a:solidFill>
                  <a:schemeClr val="bg2"/>
                </a:solidFill>
              </a:rPr>
              <a:t>Wir haben alle „männliche“ und „weibliche“ Eigenschaften, Interessen</a:t>
            </a:r>
          </a:p>
          <a:p>
            <a:r>
              <a:rPr lang="de-DE" dirty="0">
                <a:solidFill>
                  <a:schemeClr val="bg2"/>
                </a:solidFill>
              </a:rPr>
              <a:t>Die Unterschiede innerhalb der Geschlechterkategorien sind größer, als zwischen den Geschlechtern</a:t>
            </a:r>
          </a:p>
          <a:p>
            <a:r>
              <a:rPr lang="de-DE" dirty="0">
                <a:solidFill>
                  <a:schemeClr val="bg2"/>
                </a:solidFill>
              </a:rPr>
              <a:t>Geschlechtsidentität und bei Geburt zugewiesenes Geschlecht können voneinander abweichen</a:t>
            </a:r>
          </a:p>
        </p:txBody>
      </p:sp>
    </p:spTree>
    <p:extLst>
      <p:ext uri="{BB962C8B-B14F-4D97-AF65-F5344CB8AC3E}">
        <p14:creationId xmlns:p14="http://schemas.microsoft.com/office/powerpoint/2010/main" val="5195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4888F-9337-4656-9B34-576F7600C5AC}"/>
              </a:ext>
            </a:extLst>
          </p:cNvPr>
          <p:cNvSpPr>
            <a:spLocks noGrp="1"/>
          </p:cNvSpPr>
          <p:nvPr>
            <p:ph type="title"/>
          </p:nvPr>
        </p:nvSpPr>
        <p:spPr/>
        <p:txBody>
          <a:bodyPr/>
          <a:lstStyle/>
          <a:p>
            <a:r>
              <a:rPr lang="de-DE" dirty="0"/>
              <a:t>Gender </a:t>
            </a:r>
            <a:r>
              <a:rPr lang="de-DE" dirty="0" err="1"/>
              <a:t>Equality</a:t>
            </a:r>
            <a:r>
              <a:rPr lang="de-DE" dirty="0"/>
              <a:t> – Gliederung</a:t>
            </a:r>
          </a:p>
        </p:txBody>
      </p:sp>
      <p:sp>
        <p:nvSpPr>
          <p:cNvPr id="3" name="Inhaltsplatzhalter 2">
            <a:extLst>
              <a:ext uri="{FF2B5EF4-FFF2-40B4-BE49-F238E27FC236}">
                <a16:creationId xmlns:a16="http://schemas.microsoft.com/office/drawing/2014/main" id="{7DA176AE-43AD-436D-93D3-633C2E588734}"/>
              </a:ext>
            </a:extLst>
          </p:cNvPr>
          <p:cNvSpPr>
            <a:spLocks noGrp="1"/>
          </p:cNvSpPr>
          <p:nvPr>
            <p:ph idx="1"/>
          </p:nvPr>
        </p:nvSpPr>
        <p:spPr/>
        <p:txBody>
          <a:bodyPr/>
          <a:lstStyle/>
          <a:p>
            <a:r>
              <a:rPr lang="de-DE" dirty="0">
                <a:solidFill>
                  <a:schemeClr val="accent2">
                    <a:lumMod val="75000"/>
                  </a:schemeClr>
                </a:solidFill>
              </a:rPr>
              <a:t>Gender</a:t>
            </a:r>
          </a:p>
          <a:p>
            <a:pPr lvl="1"/>
            <a:r>
              <a:rPr lang="de-DE" dirty="0">
                <a:solidFill>
                  <a:schemeClr val="accent2">
                    <a:lumMod val="75000"/>
                  </a:schemeClr>
                </a:solidFill>
              </a:rPr>
              <a:t>Begriffsklärungen</a:t>
            </a:r>
          </a:p>
          <a:p>
            <a:pPr lvl="1"/>
            <a:r>
              <a:rPr lang="de-DE" dirty="0">
                <a:solidFill>
                  <a:schemeClr val="accent2">
                    <a:lumMod val="75000"/>
                  </a:schemeClr>
                </a:solidFill>
              </a:rPr>
              <a:t>Geschlechterrollen</a:t>
            </a:r>
          </a:p>
          <a:p>
            <a:r>
              <a:rPr lang="de-DE" dirty="0" err="1">
                <a:solidFill>
                  <a:schemeClr val="accent2">
                    <a:lumMod val="75000"/>
                  </a:schemeClr>
                </a:solidFill>
              </a:rPr>
              <a:t>Equality</a:t>
            </a:r>
            <a:endParaRPr lang="de-DE" dirty="0">
              <a:solidFill>
                <a:schemeClr val="accent2">
                  <a:lumMod val="75000"/>
                </a:schemeClr>
              </a:solidFill>
            </a:endParaRPr>
          </a:p>
          <a:p>
            <a:pPr lvl="1"/>
            <a:r>
              <a:rPr lang="de-DE" dirty="0">
                <a:solidFill>
                  <a:schemeClr val="accent2">
                    <a:lumMod val="75000"/>
                  </a:schemeClr>
                </a:solidFill>
              </a:rPr>
              <a:t>Diskriminierung</a:t>
            </a:r>
          </a:p>
          <a:p>
            <a:pPr lvl="1"/>
            <a:r>
              <a:rPr lang="de-DE" dirty="0">
                <a:solidFill>
                  <a:schemeClr val="accent2">
                    <a:lumMod val="75000"/>
                  </a:schemeClr>
                </a:solidFill>
              </a:rPr>
              <a:t>Gleichberechtigung und Gerechtigkeit</a:t>
            </a:r>
          </a:p>
          <a:p>
            <a:pPr lvl="1"/>
            <a:r>
              <a:rPr lang="de-DE" dirty="0">
                <a:solidFill>
                  <a:schemeClr val="accent2">
                    <a:lumMod val="75000"/>
                  </a:schemeClr>
                </a:solidFill>
              </a:rPr>
              <a:t>Rechercheauftrag</a:t>
            </a:r>
          </a:p>
          <a:p>
            <a:endParaRPr lang="de-DE" dirty="0"/>
          </a:p>
        </p:txBody>
      </p:sp>
    </p:spTree>
    <p:extLst>
      <p:ext uri="{BB962C8B-B14F-4D97-AF65-F5344CB8AC3E}">
        <p14:creationId xmlns:p14="http://schemas.microsoft.com/office/powerpoint/2010/main" val="1155062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C60BA-1583-4473-9A19-A218D3D988B5}"/>
              </a:ext>
            </a:extLst>
          </p:cNvPr>
          <p:cNvSpPr>
            <a:spLocks noGrp="1"/>
          </p:cNvSpPr>
          <p:nvPr>
            <p:ph type="title"/>
          </p:nvPr>
        </p:nvSpPr>
        <p:spPr/>
        <p:txBody>
          <a:bodyPr/>
          <a:lstStyle/>
          <a:p>
            <a:endParaRPr lang="de-DE" dirty="0"/>
          </a:p>
        </p:txBody>
      </p:sp>
      <p:pic>
        <p:nvPicPr>
          <p:cNvPr id="4" name="Onlinemedien 3" title="Ahnungslos - Was ist eigentlich Diskriminierung?">
            <a:hlinkClick r:id="" action="ppaction://media"/>
            <a:extLst>
              <a:ext uri="{FF2B5EF4-FFF2-40B4-BE49-F238E27FC236}">
                <a16:creationId xmlns:a16="http://schemas.microsoft.com/office/drawing/2014/main" id="{E0F80E36-8FAA-4BC6-8831-71DA48C885EE}"/>
              </a:ext>
            </a:extLst>
          </p:cNvPr>
          <p:cNvPicPr>
            <a:picLocks noGrp="1" noRot="1" noChangeAspect="1"/>
          </p:cNvPicPr>
          <p:nvPr>
            <p:ph idx="1"/>
            <a:videoFile r:link="rId1"/>
          </p:nvPr>
        </p:nvPicPr>
        <p:blipFill>
          <a:blip r:embed="rId3"/>
          <a:stretch>
            <a:fillRect/>
          </a:stretch>
        </p:blipFill>
        <p:spPr>
          <a:xfrm>
            <a:off x="838200" y="577985"/>
            <a:ext cx="10515600" cy="5914890"/>
          </a:xfrm>
          <a:prstGeom prst="rect">
            <a:avLst/>
          </a:prstGeom>
        </p:spPr>
      </p:pic>
    </p:spTree>
    <p:extLst>
      <p:ext uri="{BB962C8B-B14F-4D97-AF65-F5344CB8AC3E}">
        <p14:creationId xmlns:p14="http://schemas.microsoft.com/office/powerpoint/2010/main" val="71534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14994-BFB8-454C-B543-41C102015DF3}"/>
              </a:ext>
            </a:extLst>
          </p:cNvPr>
          <p:cNvSpPr>
            <a:spLocks noGrp="1"/>
          </p:cNvSpPr>
          <p:nvPr>
            <p:ph type="title"/>
          </p:nvPr>
        </p:nvSpPr>
        <p:spPr/>
        <p:txBody>
          <a:bodyPr/>
          <a:lstStyle/>
          <a:p>
            <a:r>
              <a:rPr lang="de-DE" dirty="0"/>
              <a:t>Diskriminierung</a:t>
            </a:r>
          </a:p>
        </p:txBody>
      </p:sp>
      <p:sp>
        <p:nvSpPr>
          <p:cNvPr id="3" name="Inhaltsplatzhalter 2">
            <a:extLst>
              <a:ext uri="{FF2B5EF4-FFF2-40B4-BE49-F238E27FC236}">
                <a16:creationId xmlns:a16="http://schemas.microsoft.com/office/drawing/2014/main" id="{090E4A98-5081-4D02-AC7A-3EB44CB15D25}"/>
              </a:ext>
            </a:extLst>
          </p:cNvPr>
          <p:cNvSpPr>
            <a:spLocks noGrp="1"/>
          </p:cNvSpPr>
          <p:nvPr>
            <p:ph idx="1"/>
          </p:nvPr>
        </p:nvSpPr>
        <p:spPr/>
        <p:txBody>
          <a:bodyPr>
            <a:normAutofit/>
          </a:bodyPr>
          <a:lstStyle/>
          <a:p>
            <a:pPr marL="457200" lvl="1" indent="0">
              <a:buNone/>
            </a:pPr>
            <a:endParaRPr lang="de-DE" dirty="0">
              <a:solidFill>
                <a:schemeClr val="accent2">
                  <a:lumMod val="75000"/>
                </a:schemeClr>
              </a:solidFill>
            </a:endParaRPr>
          </a:p>
          <a:p>
            <a:pPr marL="457200" lvl="1" indent="0">
              <a:buNone/>
            </a:pPr>
            <a:r>
              <a:rPr lang="de-DE" dirty="0">
                <a:solidFill>
                  <a:schemeClr val="accent2">
                    <a:lumMod val="75000"/>
                  </a:schemeClr>
                </a:solidFill>
              </a:rPr>
              <a:t>wenn eine Person aufgrund eines Merkmals, z.B. </a:t>
            </a:r>
          </a:p>
          <a:p>
            <a:pPr lvl="2"/>
            <a:r>
              <a:rPr lang="de-DE" dirty="0">
                <a:solidFill>
                  <a:schemeClr val="accent2">
                    <a:lumMod val="75000"/>
                  </a:schemeClr>
                </a:solidFill>
              </a:rPr>
              <a:t>Geschlecht</a:t>
            </a:r>
          </a:p>
          <a:p>
            <a:pPr lvl="2"/>
            <a:r>
              <a:rPr lang="de-DE" dirty="0">
                <a:solidFill>
                  <a:schemeClr val="accent2">
                    <a:lumMod val="75000"/>
                  </a:schemeClr>
                </a:solidFill>
              </a:rPr>
              <a:t>Hautfarbe</a:t>
            </a:r>
          </a:p>
          <a:p>
            <a:pPr lvl="2"/>
            <a:r>
              <a:rPr lang="de-DE" dirty="0">
                <a:solidFill>
                  <a:schemeClr val="accent2">
                    <a:lumMod val="75000"/>
                  </a:schemeClr>
                </a:solidFill>
              </a:rPr>
              <a:t>Religion, </a:t>
            </a:r>
            <a:r>
              <a:rPr lang="de-DE" dirty="0" err="1">
                <a:solidFill>
                  <a:schemeClr val="accent2">
                    <a:lumMod val="75000"/>
                  </a:schemeClr>
                </a:solidFill>
              </a:rPr>
              <a:t>usw</a:t>
            </a:r>
            <a:endParaRPr lang="de-DE" dirty="0">
              <a:solidFill>
                <a:schemeClr val="accent2">
                  <a:lumMod val="75000"/>
                </a:schemeClr>
              </a:solidFill>
            </a:endParaRPr>
          </a:p>
          <a:p>
            <a:pPr marL="914400" lvl="2" indent="0">
              <a:buNone/>
            </a:pPr>
            <a:r>
              <a:rPr lang="de-DE" sz="2400" dirty="0">
                <a:solidFill>
                  <a:schemeClr val="accent2">
                    <a:lumMod val="75000"/>
                  </a:schemeClr>
                </a:solidFill>
              </a:rPr>
              <a:t>schlechter behandelt wird als andere</a:t>
            </a:r>
          </a:p>
          <a:p>
            <a:pPr marL="914400" lvl="2" indent="0">
              <a:buNone/>
            </a:pPr>
            <a:endParaRPr lang="de-DE" sz="2400" dirty="0">
              <a:solidFill>
                <a:schemeClr val="accent2">
                  <a:lumMod val="75000"/>
                </a:schemeClr>
              </a:solidFill>
            </a:endParaRPr>
          </a:p>
          <a:p>
            <a:pPr marL="914400" lvl="2" indent="0">
              <a:buNone/>
            </a:pPr>
            <a:r>
              <a:rPr lang="de-DE" sz="2400" dirty="0">
                <a:solidFill>
                  <a:schemeClr val="accent2">
                    <a:lumMod val="75000"/>
                  </a:schemeClr>
                </a:solidFill>
              </a:rPr>
              <a:t>Diskriminierung kann durch Einzelpersonen, Einrichtungen wie Schulen, Firmen oder Vereinen und auch durch Gesetze und anderes passieren.</a:t>
            </a:r>
          </a:p>
        </p:txBody>
      </p:sp>
    </p:spTree>
    <p:extLst>
      <p:ext uri="{BB962C8B-B14F-4D97-AF65-F5344CB8AC3E}">
        <p14:creationId xmlns:p14="http://schemas.microsoft.com/office/powerpoint/2010/main" val="2422104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0FDB3D-16F8-4589-95F2-DA3AC5303D54}"/>
              </a:ext>
            </a:extLst>
          </p:cNvPr>
          <p:cNvSpPr>
            <a:spLocks noGrp="1"/>
          </p:cNvSpPr>
          <p:nvPr>
            <p:ph type="title"/>
          </p:nvPr>
        </p:nvSpPr>
        <p:spPr/>
        <p:txBody>
          <a:bodyPr/>
          <a:lstStyle/>
          <a:p>
            <a:r>
              <a:rPr lang="de-DE" dirty="0"/>
              <a:t>Wurdest du schonmal diskriminiert?	</a:t>
            </a:r>
          </a:p>
        </p:txBody>
      </p:sp>
      <p:sp>
        <p:nvSpPr>
          <p:cNvPr id="3" name="Inhaltsplatzhalter 2">
            <a:extLst>
              <a:ext uri="{FF2B5EF4-FFF2-40B4-BE49-F238E27FC236}">
                <a16:creationId xmlns:a16="http://schemas.microsoft.com/office/drawing/2014/main" id="{501577C3-33F9-41AD-8E38-34427D707DC0}"/>
              </a:ext>
            </a:extLst>
          </p:cNvPr>
          <p:cNvSpPr>
            <a:spLocks noGrp="1"/>
          </p:cNvSpPr>
          <p:nvPr>
            <p:ph idx="1"/>
          </p:nvPr>
        </p:nvSpPr>
        <p:spPr/>
        <p:txBody>
          <a:bodyPr/>
          <a:lstStyle/>
          <a:p>
            <a:r>
              <a:rPr lang="de-DE" dirty="0">
                <a:solidFill>
                  <a:schemeClr val="accent2">
                    <a:lumMod val="75000"/>
                  </a:schemeClr>
                </a:solidFill>
              </a:rPr>
              <a:t>Ja</a:t>
            </a:r>
          </a:p>
          <a:p>
            <a:r>
              <a:rPr lang="de-DE" dirty="0">
                <a:solidFill>
                  <a:schemeClr val="accent2">
                    <a:lumMod val="75000"/>
                  </a:schemeClr>
                </a:solidFill>
              </a:rPr>
              <a:t>Nein</a:t>
            </a:r>
          </a:p>
          <a:p>
            <a:endParaRPr lang="de-DE" dirty="0">
              <a:solidFill>
                <a:schemeClr val="accent2">
                  <a:lumMod val="75000"/>
                </a:schemeClr>
              </a:solidFill>
            </a:endParaRPr>
          </a:p>
          <a:p>
            <a:endParaRPr lang="de-DE" dirty="0">
              <a:solidFill>
                <a:schemeClr val="accent2">
                  <a:lumMod val="75000"/>
                </a:schemeClr>
              </a:solidFill>
            </a:endParaRPr>
          </a:p>
          <a:p>
            <a:endParaRPr lang="de-DE" dirty="0">
              <a:solidFill>
                <a:schemeClr val="accent2">
                  <a:lumMod val="75000"/>
                </a:schemeClr>
              </a:solidFill>
            </a:endParaRPr>
          </a:p>
          <a:p>
            <a:endParaRPr lang="de-DE" dirty="0">
              <a:solidFill>
                <a:schemeClr val="accent2">
                  <a:lumMod val="75000"/>
                </a:schemeClr>
              </a:solidFill>
            </a:endParaRPr>
          </a:p>
          <a:p>
            <a:endParaRPr lang="de-DE" dirty="0">
              <a:solidFill>
                <a:schemeClr val="accent2">
                  <a:lumMod val="75000"/>
                </a:schemeClr>
              </a:solidFill>
            </a:endParaRPr>
          </a:p>
          <a:p>
            <a:r>
              <a:rPr lang="de-DE" dirty="0">
                <a:solidFill>
                  <a:schemeClr val="accent2">
                    <a:lumMod val="75000"/>
                  </a:schemeClr>
                </a:solidFill>
              </a:rPr>
              <a:t>Bitte beantwortet die nächsten 3 Fragen im Fragebogen</a:t>
            </a:r>
          </a:p>
        </p:txBody>
      </p:sp>
    </p:spTree>
    <p:extLst>
      <p:ext uri="{BB962C8B-B14F-4D97-AF65-F5344CB8AC3E}">
        <p14:creationId xmlns:p14="http://schemas.microsoft.com/office/powerpoint/2010/main" val="64381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5408F-0BCF-4349-94D1-D6B610CDE330}"/>
              </a:ext>
            </a:extLst>
          </p:cNvPr>
          <p:cNvSpPr>
            <a:spLocks noGrp="1"/>
          </p:cNvSpPr>
          <p:nvPr>
            <p:ph type="title"/>
          </p:nvPr>
        </p:nvSpPr>
        <p:spPr/>
        <p:txBody>
          <a:bodyPr/>
          <a:lstStyle/>
          <a:p>
            <a:r>
              <a:rPr lang="de-DE" dirty="0"/>
              <a:t>Wurdest du schonmal wegen deinem Geschlecht diskriminiert?</a:t>
            </a:r>
          </a:p>
        </p:txBody>
      </p:sp>
      <p:sp>
        <p:nvSpPr>
          <p:cNvPr id="3" name="Inhaltsplatzhalter 2">
            <a:extLst>
              <a:ext uri="{FF2B5EF4-FFF2-40B4-BE49-F238E27FC236}">
                <a16:creationId xmlns:a16="http://schemas.microsoft.com/office/drawing/2014/main" id="{A68BB021-2E21-4DA6-AB3E-20CF168BFD57}"/>
              </a:ext>
            </a:extLst>
          </p:cNvPr>
          <p:cNvSpPr>
            <a:spLocks noGrp="1"/>
          </p:cNvSpPr>
          <p:nvPr>
            <p:ph idx="1"/>
          </p:nvPr>
        </p:nvSpPr>
        <p:spPr/>
        <p:txBody>
          <a:bodyPr/>
          <a:lstStyle/>
          <a:p>
            <a:r>
              <a:rPr lang="de-DE" dirty="0">
                <a:solidFill>
                  <a:schemeClr val="accent2">
                    <a:lumMod val="75000"/>
                  </a:schemeClr>
                </a:solidFill>
              </a:rPr>
              <a:t>Ja</a:t>
            </a:r>
          </a:p>
          <a:p>
            <a:r>
              <a:rPr lang="de-DE" dirty="0">
                <a:solidFill>
                  <a:schemeClr val="accent2">
                    <a:lumMod val="75000"/>
                  </a:schemeClr>
                </a:solidFill>
              </a:rPr>
              <a:t>nein</a:t>
            </a:r>
          </a:p>
        </p:txBody>
      </p:sp>
    </p:spTree>
    <p:extLst>
      <p:ext uri="{BB962C8B-B14F-4D97-AF65-F5344CB8AC3E}">
        <p14:creationId xmlns:p14="http://schemas.microsoft.com/office/powerpoint/2010/main" val="1701206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9A2E5-7471-443B-8E28-43F47DBC053D}"/>
              </a:ext>
            </a:extLst>
          </p:cNvPr>
          <p:cNvSpPr>
            <a:spLocks noGrp="1"/>
          </p:cNvSpPr>
          <p:nvPr>
            <p:ph type="title"/>
          </p:nvPr>
        </p:nvSpPr>
        <p:spPr/>
        <p:txBody>
          <a:bodyPr/>
          <a:lstStyle/>
          <a:p>
            <a:r>
              <a:rPr lang="de-DE" dirty="0"/>
              <a:t>Hast du schon mal andere Menschen diskriminiert?	</a:t>
            </a:r>
          </a:p>
        </p:txBody>
      </p:sp>
      <p:sp>
        <p:nvSpPr>
          <p:cNvPr id="3" name="Inhaltsplatzhalter 2">
            <a:extLst>
              <a:ext uri="{FF2B5EF4-FFF2-40B4-BE49-F238E27FC236}">
                <a16:creationId xmlns:a16="http://schemas.microsoft.com/office/drawing/2014/main" id="{F2BC68C1-ED03-4534-A384-A70353069BF2}"/>
              </a:ext>
            </a:extLst>
          </p:cNvPr>
          <p:cNvSpPr>
            <a:spLocks noGrp="1"/>
          </p:cNvSpPr>
          <p:nvPr>
            <p:ph idx="1"/>
          </p:nvPr>
        </p:nvSpPr>
        <p:spPr/>
        <p:txBody>
          <a:bodyPr/>
          <a:lstStyle/>
          <a:p>
            <a:r>
              <a:rPr lang="de-DE" dirty="0">
                <a:solidFill>
                  <a:schemeClr val="accent2">
                    <a:lumMod val="75000"/>
                  </a:schemeClr>
                </a:solidFill>
              </a:rPr>
              <a:t>Ja</a:t>
            </a:r>
          </a:p>
          <a:p>
            <a:r>
              <a:rPr lang="de-DE" dirty="0">
                <a:solidFill>
                  <a:schemeClr val="accent2">
                    <a:lumMod val="75000"/>
                  </a:schemeClr>
                </a:solidFill>
              </a:rPr>
              <a:t>nein</a:t>
            </a:r>
          </a:p>
        </p:txBody>
      </p:sp>
    </p:spTree>
    <p:extLst>
      <p:ext uri="{BB962C8B-B14F-4D97-AF65-F5344CB8AC3E}">
        <p14:creationId xmlns:p14="http://schemas.microsoft.com/office/powerpoint/2010/main" val="1162528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66EFC-610E-492C-93A2-74D677DC08C5}"/>
              </a:ext>
            </a:extLst>
          </p:cNvPr>
          <p:cNvSpPr>
            <a:spLocks noGrp="1"/>
          </p:cNvSpPr>
          <p:nvPr>
            <p:ph type="title"/>
          </p:nvPr>
        </p:nvSpPr>
        <p:spPr/>
        <p:txBody>
          <a:bodyPr/>
          <a:lstStyle/>
          <a:p>
            <a:r>
              <a:rPr lang="de-DE" dirty="0" err="1"/>
              <a:t>Equality</a:t>
            </a:r>
            <a:r>
              <a:rPr lang="de-DE" dirty="0"/>
              <a:t> - Gleichberechtigung</a:t>
            </a:r>
          </a:p>
        </p:txBody>
      </p:sp>
      <p:pic>
        <p:nvPicPr>
          <p:cNvPr id="5" name="Inhaltsplatzhalter 4" descr="Ein Bild, das Zeichnung enthält.&#10;&#10;Automatisch generierte Beschreibung">
            <a:extLst>
              <a:ext uri="{FF2B5EF4-FFF2-40B4-BE49-F238E27FC236}">
                <a16:creationId xmlns:a16="http://schemas.microsoft.com/office/drawing/2014/main" id="{0AE9F29C-28A7-41BD-B00A-7232066139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7479" y="1825625"/>
            <a:ext cx="8297042" cy="4351338"/>
          </a:xfrm>
        </p:spPr>
      </p:pic>
      <p:sp>
        <p:nvSpPr>
          <p:cNvPr id="6" name="Rechteck 5">
            <a:extLst>
              <a:ext uri="{FF2B5EF4-FFF2-40B4-BE49-F238E27FC236}">
                <a16:creationId xmlns:a16="http://schemas.microsoft.com/office/drawing/2014/main" id="{8089D51B-EDC6-458E-8FD4-037FC11CACAB}"/>
              </a:ext>
            </a:extLst>
          </p:cNvPr>
          <p:cNvSpPr/>
          <p:nvPr/>
        </p:nvSpPr>
        <p:spPr>
          <a:xfrm>
            <a:off x="3305908" y="6311900"/>
            <a:ext cx="6096000" cy="646331"/>
          </a:xfrm>
          <a:prstGeom prst="rect">
            <a:avLst/>
          </a:prstGeom>
        </p:spPr>
        <p:txBody>
          <a:bodyPr>
            <a:spAutoFit/>
          </a:bodyPr>
          <a:lstStyle/>
          <a:p>
            <a:r>
              <a:rPr lang="de-DE" b="0" i="0" dirty="0">
                <a:solidFill>
                  <a:srgbClr val="333333"/>
                </a:solidFill>
                <a:effectLst/>
                <a:latin typeface="Arial" panose="020B0604020202020204" pitchFamily="34" charset="0"/>
              </a:rPr>
              <a:t>Bildquelle: </a:t>
            </a:r>
            <a:r>
              <a:rPr lang="de-DE" b="0" i="0" u="none" strike="noStrike" dirty="0">
                <a:solidFill>
                  <a:srgbClr val="428BCA"/>
                </a:solidFill>
                <a:effectLst/>
                <a:latin typeface="Arial" panose="020B0604020202020204" pitchFamily="34" charset="0"/>
                <a:hlinkClick r:id="rId4"/>
              </a:rPr>
              <a:t>https://www.diffen.com/difference/Equality-vs-Equity</a:t>
            </a:r>
            <a:r>
              <a:rPr lang="de-DE" b="0" i="0" dirty="0">
                <a:solidFill>
                  <a:srgbClr val="333333"/>
                </a:solidFill>
                <a:effectLst/>
                <a:latin typeface="Arial" panose="020B0604020202020204" pitchFamily="34" charset="0"/>
              </a:rPr>
              <a:t>; Bild von Maryam Abdul-Kareem</a:t>
            </a:r>
            <a:endParaRPr lang="de-DE" dirty="0"/>
          </a:p>
        </p:txBody>
      </p:sp>
    </p:spTree>
    <p:extLst>
      <p:ext uri="{BB962C8B-B14F-4D97-AF65-F5344CB8AC3E}">
        <p14:creationId xmlns:p14="http://schemas.microsoft.com/office/powerpoint/2010/main" val="711408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CAAB4-F497-43A2-981A-334BD08858A8}"/>
              </a:ext>
            </a:extLst>
          </p:cNvPr>
          <p:cNvSpPr>
            <a:spLocks noGrp="1"/>
          </p:cNvSpPr>
          <p:nvPr>
            <p:ph type="title"/>
          </p:nvPr>
        </p:nvSpPr>
        <p:spPr/>
        <p:txBody>
          <a:bodyPr/>
          <a:lstStyle/>
          <a:p>
            <a:r>
              <a:rPr lang="de-DE" b="1" dirty="0">
                <a:solidFill>
                  <a:schemeClr val="tx2">
                    <a:lumMod val="75000"/>
                  </a:schemeClr>
                </a:solidFill>
              </a:rPr>
              <a:t>Recherche</a:t>
            </a:r>
          </a:p>
        </p:txBody>
      </p:sp>
      <p:sp>
        <p:nvSpPr>
          <p:cNvPr id="3" name="Inhaltsplatzhalter 2">
            <a:extLst>
              <a:ext uri="{FF2B5EF4-FFF2-40B4-BE49-F238E27FC236}">
                <a16:creationId xmlns:a16="http://schemas.microsoft.com/office/drawing/2014/main" id="{210908DA-81B4-49E9-AF71-2B319236BA86}"/>
              </a:ext>
            </a:extLst>
          </p:cNvPr>
          <p:cNvSpPr>
            <a:spLocks noGrp="1"/>
          </p:cNvSpPr>
          <p:nvPr>
            <p:ph idx="1"/>
          </p:nvPr>
        </p:nvSpPr>
        <p:spPr/>
        <p:txBody>
          <a:bodyPr>
            <a:normAutofit/>
          </a:bodyPr>
          <a:lstStyle/>
          <a:p>
            <a:pPr marL="0" indent="0">
              <a:buNone/>
            </a:pPr>
            <a:br>
              <a:rPr lang="de-DE" dirty="0"/>
            </a:br>
            <a:r>
              <a:rPr lang="de-DE" dirty="0">
                <a:solidFill>
                  <a:schemeClr val="bg2"/>
                </a:solidFill>
              </a:rPr>
              <a:t>Fallen dir Beispiele ein, die du selber erlebt hast, wo du wegen deinem Geschlecht diskriminiert wurdest? </a:t>
            </a:r>
            <a:br>
              <a:rPr lang="de-DE" dirty="0">
                <a:solidFill>
                  <a:schemeClr val="bg2"/>
                </a:solidFill>
              </a:rPr>
            </a:br>
            <a:br>
              <a:rPr lang="de-DE" dirty="0">
                <a:solidFill>
                  <a:schemeClr val="bg2"/>
                </a:solidFill>
              </a:rPr>
            </a:br>
            <a:r>
              <a:rPr lang="de-DE" dirty="0">
                <a:solidFill>
                  <a:schemeClr val="bg2"/>
                </a:solidFill>
              </a:rPr>
              <a:t>Falls du keine eigenen Beispiele hast oder nicht über eigene Erfahrungen reden möchtest:</a:t>
            </a:r>
          </a:p>
          <a:p>
            <a:pPr marL="0" indent="0">
              <a:buNone/>
            </a:pPr>
            <a:r>
              <a:rPr lang="de-DE" dirty="0">
                <a:solidFill>
                  <a:schemeClr val="bg2"/>
                </a:solidFill>
              </a:rPr>
              <a:t> recherchiere zu Gleichberechtigung in Deutschland: was überrascht dich?</a:t>
            </a:r>
          </a:p>
        </p:txBody>
      </p:sp>
    </p:spTree>
    <p:extLst>
      <p:ext uri="{BB962C8B-B14F-4D97-AF65-F5344CB8AC3E}">
        <p14:creationId xmlns:p14="http://schemas.microsoft.com/office/powerpoint/2010/main" val="1812367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5BE9A-8807-4945-8A26-915CCECD3AF8}"/>
              </a:ext>
            </a:extLst>
          </p:cNvPr>
          <p:cNvSpPr>
            <a:spLocks noGrp="1"/>
          </p:cNvSpPr>
          <p:nvPr>
            <p:ph type="title"/>
          </p:nvPr>
        </p:nvSpPr>
        <p:spPr/>
        <p:txBody>
          <a:bodyPr/>
          <a:lstStyle/>
          <a:p>
            <a:r>
              <a:rPr lang="de-DE" b="1" dirty="0"/>
              <a:t>Vielen Dank für die Teilnahme am Kurs!</a:t>
            </a:r>
            <a:endParaRPr lang="de-DE" dirty="0"/>
          </a:p>
        </p:txBody>
      </p:sp>
      <p:sp>
        <p:nvSpPr>
          <p:cNvPr id="3" name="Inhaltsplatzhalter 2">
            <a:extLst>
              <a:ext uri="{FF2B5EF4-FFF2-40B4-BE49-F238E27FC236}">
                <a16:creationId xmlns:a16="http://schemas.microsoft.com/office/drawing/2014/main" id="{5F808789-72C0-479D-AA3D-F019A96E4849}"/>
              </a:ext>
            </a:extLst>
          </p:cNvPr>
          <p:cNvSpPr>
            <a:spLocks noGrp="1"/>
          </p:cNvSpPr>
          <p:nvPr>
            <p:ph idx="1"/>
          </p:nvPr>
        </p:nvSpPr>
        <p:spPr/>
        <p:txBody>
          <a:bodyPr/>
          <a:lstStyle/>
          <a:p>
            <a:pPr marL="0" indent="0">
              <a:buNone/>
            </a:pPr>
            <a:br>
              <a:rPr lang="de-DE" b="1" dirty="0"/>
            </a:br>
            <a:br>
              <a:rPr lang="de-DE" b="1" dirty="0"/>
            </a:br>
            <a:r>
              <a:rPr lang="de-DE" b="1" dirty="0">
                <a:solidFill>
                  <a:schemeClr val="accent2">
                    <a:lumMod val="75000"/>
                  </a:schemeClr>
                </a:solidFill>
              </a:rPr>
              <a:t>Wenn du bereit wärst, ein kurzes Video-Interview dazu zu geben, wie du den Kurs fandest, fülle bitte die unten angefügte Einverständniserklärung aus und schicke sie an anika.engelmann@vcp.de ; leider gibt es das Formular nicht auf deutsch, bei Bedarf kann ich es dir aber übersetzen.</a:t>
            </a:r>
            <a:endParaRPr lang="de-DE" b="1" dirty="0">
              <a:solidFill>
                <a:schemeClr val="accent2">
                  <a:lumMod val="75000"/>
                </a:schemeClr>
              </a:solidFill>
              <a:hlinkClick r:id="rId2" tooltip="wagggs_individual_consent_form.docx?1584535392">
                <a:extLst>
                  <a:ext uri="{A12FA001-AC4F-418D-AE19-62706E023703}">
                    <ahyp:hlinkClr xmlns:ahyp="http://schemas.microsoft.com/office/drawing/2018/hyperlinkcolor" val="tx"/>
                  </a:ext>
                </a:extLst>
              </a:hlinkClick>
            </a:endParaRPr>
          </a:p>
          <a:p>
            <a:r>
              <a:rPr lang="de-DE" b="1" dirty="0">
                <a:solidFill>
                  <a:srgbClr val="0563C1"/>
                </a:solidFill>
                <a:hlinkClick r:id="rId2" tooltip="wagggs_individual_consent_form.docx?1584535392">
                  <a:extLst>
                    <a:ext uri="{A12FA001-AC4F-418D-AE19-62706E023703}">
                      <ahyp:hlinkClr xmlns:ahyp="http://schemas.microsoft.com/office/drawing/2018/hyperlinkcolor" val="tx"/>
                    </a:ext>
                  </a:extLst>
                </a:hlinkClick>
              </a:rPr>
              <a:t>wagggs_individual_consent_form.docx?1584535392</a:t>
            </a:r>
            <a:endParaRPr lang="de-DE" dirty="0"/>
          </a:p>
        </p:txBody>
      </p:sp>
    </p:spTree>
    <p:extLst>
      <p:ext uri="{BB962C8B-B14F-4D97-AF65-F5344CB8AC3E}">
        <p14:creationId xmlns:p14="http://schemas.microsoft.com/office/powerpoint/2010/main" val="72418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98438-9992-4721-BE70-6E1D5E2C44BD}"/>
              </a:ext>
            </a:extLst>
          </p:cNvPr>
          <p:cNvSpPr>
            <a:spLocks noGrp="1"/>
          </p:cNvSpPr>
          <p:nvPr>
            <p:ph type="title"/>
          </p:nvPr>
        </p:nvSpPr>
        <p:spPr/>
        <p:txBody>
          <a:bodyPr/>
          <a:lstStyle/>
          <a:p>
            <a:r>
              <a:rPr lang="de-DE" dirty="0"/>
              <a:t>Fragebogen</a:t>
            </a:r>
          </a:p>
        </p:txBody>
      </p:sp>
      <p:sp>
        <p:nvSpPr>
          <p:cNvPr id="3" name="Inhaltsplatzhalter 2">
            <a:extLst>
              <a:ext uri="{FF2B5EF4-FFF2-40B4-BE49-F238E27FC236}">
                <a16:creationId xmlns:a16="http://schemas.microsoft.com/office/drawing/2014/main" id="{FCF8E9D9-A6F9-483F-8668-A1B9F3CCF541}"/>
              </a:ext>
            </a:extLst>
          </p:cNvPr>
          <p:cNvSpPr>
            <a:spLocks noGrp="1"/>
          </p:cNvSpPr>
          <p:nvPr>
            <p:ph idx="1"/>
          </p:nvPr>
        </p:nvSpPr>
        <p:spPr/>
        <p:txBody>
          <a:bodyPr/>
          <a:lstStyle/>
          <a:p>
            <a:r>
              <a:rPr lang="de-DE" dirty="0">
                <a:solidFill>
                  <a:schemeClr val="accent2">
                    <a:lumMod val="75000"/>
                  </a:schemeClr>
                </a:solidFill>
              </a:rPr>
              <a:t>Bitte füllt parallel den Fragebogen aus. Das ist der Link dafür:</a:t>
            </a:r>
          </a:p>
          <a:p>
            <a:endParaRPr lang="de-DE" dirty="0"/>
          </a:p>
          <a:p>
            <a:r>
              <a:rPr lang="de-DE" dirty="0">
                <a:hlinkClick r:id="rId3"/>
              </a:rPr>
              <a:t>https://forms.gle/BA7kVHy7NpMh4tif8</a:t>
            </a:r>
            <a:endParaRPr lang="de-DE" dirty="0"/>
          </a:p>
          <a:p>
            <a:endParaRPr lang="de-DE" dirty="0"/>
          </a:p>
          <a:p>
            <a:endParaRPr lang="de-DE" dirty="0"/>
          </a:p>
        </p:txBody>
      </p:sp>
    </p:spTree>
    <p:extLst>
      <p:ext uri="{BB962C8B-B14F-4D97-AF65-F5344CB8AC3E}">
        <p14:creationId xmlns:p14="http://schemas.microsoft.com/office/powerpoint/2010/main" val="389491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Inhaltsplatzhalter 4">
            <a:extLst>
              <a:ext uri="{FF2B5EF4-FFF2-40B4-BE49-F238E27FC236}">
                <a16:creationId xmlns:a16="http://schemas.microsoft.com/office/drawing/2014/main" id="{11A6E700-5EDF-4376-8930-D2B47E747FD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3218"/>
          <a:stretch/>
        </p:blipFill>
        <p:spPr>
          <a:xfrm rot="21480000">
            <a:off x="1137837" y="1003258"/>
            <a:ext cx="9916327" cy="4764396"/>
          </a:xfrm>
          <a:prstGeom prst="rect">
            <a:avLst/>
          </a:prstGeom>
        </p:spPr>
      </p:pic>
    </p:spTree>
    <p:extLst>
      <p:ext uri="{BB962C8B-B14F-4D97-AF65-F5344CB8AC3E}">
        <p14:creationId xmlns:p14="http://schemas.microsoft.com/office/powerpoint/2010/main" val="61333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A2491-7867-4042-B52B-D2A7C2483ED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Geschlecht</a:t>
            </a:r>
          </a:p>
        </p:txBody>
      </p:sp>
      <p:pic>
        <p:nvPicPr>
          <p:cNvPr id="5" name="Inhaltsplatzhalter 4">
            <a:extLst>
              <a:ext uri="{FF2B5EF4-FFF2-40B4-BE49-F238E27FC236}">
                <a16:creationId xmlns:a16="http://schemas.microsoft.com/office/drawing/2014/main" id="{06342C34-D1FD-46B7-ADA6-ADF716F6829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11092"/>
          <a:stretch/>
        </p:blipFill>
        <p:spPr>
          <a:xfrm>
            <a:off x="828675" y="1825626"/>
            <a:ext cx="10525125" cy="4351338"/>
          </a:xfrm>
          <a:prstGeom prst="rect">
            <a:avLst/>
          </a:prstGeom>
        </p:spPr>
      </p:pic>
    </p:spTree>
    <p:extLst>
      <p:ext uri="{BB962C8B-B14F-4D97-AF65-F5344CB8AC3E}">
        <p14:creationId xmlns:p14="http://schemas.microsoft.com/office/powerpoint/2010/main" val="395174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Zeichnung enthält.&#10;&#10;Automatisch generierte Beschreibung">
            <a:extLst>
              <a:ext uri="{FF2B5EF4-FFF2-40B4-BE49-F238E27FC236}">
                <a16:creationId xmlns:a16="http://schemas.microsoft.com/office/drawing/2014/main" id="{28E26C5C-EE90-4379-AC4B-EC9485F50EB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445" r="7889"/>
          <a:stretch/>
        </p:blipFill>
        <p:spPr>
          <a:xfrm>
            <a:off x="20" y="10"/>
            <a:ext cx="12191980" cy="6857990"/>
          </a:xfrm>
          <a:prstGeom prst="rect">
            <a:avLst/>
          </a:prstGeom>
        </p:spPr>
      </p:pic>
    </p:spTree>
    <p:extLst>
      <p:ext uri="{BB962C8B-B14F-4D97-AF65-F5344CB8AC3E}">
        <p14:creationId xmlns:p14="http://schemas.microsoft.com/office/powerpoint/2010/main" val="423073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DD4A1DC5-8C92-498F-B469-1FCD7103939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7334"/>
          <a:stretch/>
        </p:blipFill>
        <p:spPr>
          <a:xfrm>
            <a:off x="20" y="10"/>
            <a:ext cx="12191980" cy="6857990"/>
          </a:xfrm>
          <a:prstGeom prst="rect">
            <a:avLst/>
          </a:prstGeom>
        </p:spPr>
      </p:pic>
    </p:spTree>
    <p:extLst>
      <p:ext uri="{BB962C8B-B14F-4D97-AF65-F5344CB8AC3E}">
        <p14:creationId xmlns:p14="http://schemas.microsoft.com/office/powerpoint/2010/main" val="309276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D53BD-9B3D-4B3C-BBD0-692EDDCF86FE}"/>
              </a:ext>
            </a:extLst>
          </p:cNvPr>
          <p:cNvSpPr>
            <a:spLocks noGrp="1"/>
          </p:cNvSpPr>
          <p:nvPr>
            <p:ph type="title"/>
          </p:nvPr>
        </p:nvSpPr>
        <p:spPr/>
        <p:txBody>
          <a:bodyPr/>
          <a:lstStyle/>
          <a:p>
            <a:r>
              <a:rPr lang="de-DE" dirty="0"/>
              <a:t>Zugewiesenes Geschlecht</a:t>
            </a:r>
          </a:p>
        </p:txBody>
      </p:sp>
      <p:sp>
        <p:nvSpPr>
          <p:cNvPr id="3" name="Inhaltsplatzhalter 2">
            <a:extLst>
              <a:ext uri="{FF2B5EF4-FFF2-40B4-BE49-F238E27FC236}">
                <a16:creationId xmlns:a16="http://schemas.microsoft.com/office/drawing/2014/main" id="{FA7DBCF1-2F05-4E2C-AF93-7ACAD56745C4}"/>
              </a:ext>
            </a:extLst>
          </p:cNvPr>
          <p:cNvSpPr>
            <a:spLocks noGrp="1"/>
          </p:cNvSpPr>
          <p:nvPr>
            <p:ph idx="1"/>
          </p:nvPr>
        </p:nvSpPr>
        <p:spPr/>
        <p:txBody>
          <a:bodyPr/>
          <a:lstStyle/>
          <a:p>
            <a:r>
              <a:rPr lang="de-DE" dirty="0">
                <a:solidFill>
                  <a:schemeClr val="accent2">
                    <a:lumMod val="75000"/>
                  </a:schemeClr>
                </a:solidFill>
              </a:rPr>
              <a:t>Weiblich</a:t>
            </a:r>
          </a:p>
          <a:p>
            <a:r>
              <a:rPr lang="de-DE" dirty="0">
                <a:solidFill>
                  <a:schemeClr val="accent2">
                    <a:lumMod val="75000"/>
                  </a:schemeClr>
                </a:solidFill>
              </a:rPr>
              <a:t>Männlich</a:t>
            </a:r>
          </a:p>
          <a:p>
            <a:r>
              <a:rPr lang="de-DE" dirty="0" err="1">
                <a:solidFill>
                  <a:schemeClr val="accent2">
                    <a:lumMod val="75000"/>
                  </a:schemeClr>
                </a:solidFill>
              </a:rPr>
              <a:t>Inter</a:t>
            </a:r>
            <a:r>
              <a:rPr lang="de-DE" dirty="0">
                <a:solidFill>
                  <a:schemeClr val="accent2">
                    <a:lumMod val="75000"/>
                  </a:schemeClr>
                </a:solidFill>
              </a:rPr>
              <a:t>: dazwischen</a:t>
            </a:r>
          </a:p>
        </p:txBody>
      </p:sp>
    </p:spTree>
    <p:extLst>
      <p:ext uri="{BB962C8B-B14F-4D97-AF65-F5344CB8AC3E}">
        <p14:creationId xmlns:p14="http://schemas.microsoft.com/office/powerpoint/2010/main" val="284470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Zeichnung enthält.&#10;&#10;Automatisch generierte Beschreibung">
            <a:extLst>
              <a:ext uri="{FF2B5EF4-FFF2-40B4-BE49-F238E27FC236}">
                <a16:creationId xmlns:a16="http://schemas.microsoft.com/office/drawing/2014/main" id="{393DDB42-CC78-406C-9079-ED68D9A5DA0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7334"/>
          <a:stretch/>
        </p:blipFill>
        <p:spPr>
          <a:xfrm>
            <a:off x="20" y="10"/>
            <a:ext cx="12191980" cy="6857990"/>
          </a:xfrm>
          <a:prstGeom prst="rect">
            <a:avLst/>
          </a:prstGeom>
        </p:spPr>
      </p:pic>
    </p:spTree>
    <p:extLst>
      <p:ext uri="{BB962C8B-B14F-4D97-AF65-F5344CB8AC3E}">
        <p14:creationId xmlns:p14="http://schemas.microsoft.com/office/powerpoint/2010/main" val="2464465832"/>
      </p:ext>
    </p:extLst>
  </p:cSld>
  <p:clrMapOvr>
    <a:masterClrMapping/>
  </p:clrMapOvr>
</p:sld>
</file>

<file path=ppt/theme/theme1.xml><?xml version="1.0" encoding="utf-8"?>
<a:theme xmlns:a="http://schemas.openxmlformats.org/drawingml/2006/main" name="Office">
  <a:themeElements>
    <a:clrScheme name="JLS Präsentationen">
      <a:dk1>
        <a:srgbClr val="002060"/>
      </a:dk1>
      <a:lt1>
        <a:sysClr val="window" lastClr="FFFFFF"/>
      </a:lt1>
      <a:dk2>
        <a:srgbClr val="573F6F"/>
      </a:dk2>
      <a:lt2>
        <a:srgbClr val="FCDB14"/>
      </a:lt2>
      <a:accent1>
        <a:srgbClr val="85C0FB"/>
      </a:accent1>
      <a:accent2>
        <a:srgbClr val="02C6D0"/>
      </a:accent2>
      <a:accent3>
        <a:srgbClr val="A5A5A5"/>
      </a:accent3>
      <a:accent4>
        <a:srgbClr val="BEA2CA"/>
      </a:accent4>
      <a:accent5>
        <a:srgbClr val="5B9BD5"/>
      </a:accent5>
      <a:accent6>
        <a:srgbClr val="F0E22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1473</Words>
  <Application>Microsoft Office PowerPoint</Application>
  <PresentationFormat>Breitbild</PresentationFormat>
  <Paragraphs>118</Paragraphs>
  <Slides>27</Slides>
  <Notes>18</Notes>
  <HiddenSlides>0</HiddenSlides>
  <MMClips>2</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Calibri</vt:lpstr>
      <vt:lpstr>Calibri Light</vt:lpstr>
      <vt:lpstr>Impact</vt:lpstr>
      <vt:lpstr>Office</vt:lpstr>
      <vt:lpstr>Gender Equality</vt:lpstr>
      <vt:lpstr>Gender Equality – Gliederung</vt:lpstr>
      <vt:lpstr>Fragebogen</vt:lpstr>
      <vt:lpstr>PowerPoint-Präsentation</vt:lpstr>
      <vt:lpstr>Geschlecht</vt:lpstr>
      <vt:lpstr>PowerPoint-Präsentation</vt:lpstr>
      <vt:lpstr>PowerPoint-Präsentation</vt:lpstr>
      <vt:lpstr>Zugewiesenes Geschlecht</vt:lpstr>
      <vt:lpstr>PowerPoint-Präsentation</vt:lpstr>
      <vt:lpstr>Geschlechtsidentität</vt:lpstr>
      <vt:lpstr>PowerPoint-Präsentation</vt:lpstr>
      <vt:lpstr>PowerPoint-Präsentation</vt:lpstr>
      <vt:lpstr>Marlin fühlt sich weder wie ein Junge, noch wie ein Mädchen. Bei Geburt wurde Marlin als Junge eingeordnet. Das nennt man…</vt:lpstr>
      <vt:lpstr>Annalena wurde bei Geburt als Mädchen benannt und ist auch ein Mädchen. Sie spielt gerne Fußball und klettert gerne. Annalena ist ein </vt:lpstr>
      <vt:lpstr>Wann wusstest du zum ersten Mal, welches Geschlecht du hattest? Woher wusstest du das? </vt:lpstr>
      <vt:lpstr> Was ist für dich typisch männlich, was typisch weiblich?  </vt:lpstr>
      <vt:lpstr>PowerPoint-Präsentation</vt:lpstr>
      <vt:lpstr>PowerPoint-Präsentation</vt:lpstr>
      <vt:lpstr>Zusammenfassung</vt:lpstr>
      <vt:lpstr>PowerPoint-Präsentation</vt:lpstr>
      <vt:lpstr>Diskriminierung</vt:lpstr>
      <vt:lpstr>Wurdest du schonmal diskriminiert? </vt:lpstr>
      <vt:lpstr>Wurdest du schonmal wegen deinem Geschlecht diskriminiert?</vt:lpstr>
      <vt:lpstr>Hast du schon mal andere Menschen diskriminiert? </vt:lpstr>
      <vt:lpstr>Equality - Gleichberechtigung</vt:lpstr>
      <vt:lpstr>Recherche</vt:lpstr>
      <vt:lpstr>Vielen Dank für die Teilnahme am Kurs!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Equality</dc:title>
  <dc:creator>Anika Engelmann</dc:creator>
  <cp:lastModifiedBy>Anika Engelmann</cp:lastModifiedBy>
  <cp:revision>6</cp:revision>
  <dcterms:created xsi:type="dcterms:W3CDTF">2020-05-09T11:02:21Z</dcterms:created>
  <dcterms:modified xsi:type="dcterms:W3CDTF">2020-05-09T14:27:08Z</dcterms:modified>
</cp:coreProperties>
</file>