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660"/>
  </p:normalViewPr>
  <p:slideViewPr>
    <p:cSldViewPr snapToGrid="0">
      <p:cViewPr varScale="1">
        <p:scale>
          <a:sx n="80" d="100"/>
          <a:sy n="80" d="100"/>
        </p:scale>
        <p:origin x="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9EBF5-3367-48F2-973E-C2134DB74328}" type="datetimeFigureOut">
              <a:rPr lang="de-DE" smtClean="0"/>
              <a:t>09.05.2020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F2A1D-F1D9-49DF-AFE0-1D2870DC4E87}" type="slidenum">
              <a:rPr lang="de-DE" smtClean="0"/>
              <a:t>‹Nr.›</a:t>
            </a:fld>
            <a:endParaRPr lang="de-DE"/>
          </a:p>
        </p:txBody>
      </p:sp>
    </p:spTree>
    <p:extLst>
      <p:ext uri="{BB962C8B-B14F-4D97-AF65-F5344CB8AC3E}">
        <p14:creationId xmlns:p14="http://schemas.microsoft.com/office/powerpoint/2010/main" val="381768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solidFill>
                  <a:schemeClr val="accent2">
                    <a:lumMod val="75000"/>
                  </a:schemeClr>
                </a:solidFill>
                <a:latin typeface="Arial" panose="020B0604020202020204" pitchFamily="34" charset="0"/>
              </a:rPr>
              <a:t>Viele Menschen kriegen wenn sie aufwachsen vermittelt, dass Nein sagen eine persönlichen Zurückweisung ist, die gerechtfertigt werden muss. Deswegen fällt es vielen Menschen schwer nein zu sagen, auch gerade zu Menschen, die einem wichtig sind.</a:t>
            </a:r>
            <a:br>
              <a:rPr lang="de-DE" dirty="0">
                <a:solidFill>
                  <a:schemeClr val="accent2">
                    <a:lumMod val="75000"/>
                  </a:schemeClr>
                </a:solidFill>
                <a:latin typeface="Arial" panose="020B0604020202020204" pitchFamily="34" charset="0"/>
              </a:rPr>
            </a:br>
            <a:r>
              <a:rPr lang="de-DE" dirty="0">
                <a:solidFill>
                  <a:schemeClr val="accent2">
                    <a:lumMod val="75000"/>
                  </a:schemeClr>
                </a:solidFill>
                <a:latin typeface="Arial" panose="020B0604020202020204" pitchFamily="34" charset="0"/>
              </a:rPr>
              <a:t>Ein Nein ist aber einfach nur ein Nein, kann so stehen bleiben und muss nicht gerechtfertigt werden. Ein "Nein" bedeutet auch nicht, dass euch die Person jetzt nicht mehr mag.</a:t>
            </a:r>
          </a:p>
          <a:p>
            <a:r>
              <a:rPr lang="de-DE" dirty="0">
                <a:solidFill>
                  <a:schemeClr val="accent2">
                    <a:lumMod val="75000"/>
                  </a:schemeClr>
                </a:solidFill>
                <a:latin typeface="Arial" panose="020B0604020202020204" pitchFamily="34" charset="0"/>
              </a:rPr>
              <a:t>Achtet die nächste Woche mal darauf, wie andere Menschen und auch ihr selber "Nein" sagt. Versucht ihr, euch zu erklären? Erklären die anderen Menschen, warum sie "nein" sagen? Und Probiert aus, wie es sich anfühlt, einfach nur nein zu sagen, ohne eine Erklärung. Außerdem könnt ihr, wenn jemand anderes "nein" zu euch sagt, dieser Person sagen "ich finde es gut, dass du auf dich aufpasst".</a:t>
            </a:r>
            <a:endParaRPr lang="de-DE" dirty="0"/>
          </a:p>
        </p:txBody>
      </p:sp>
      <p:sp>
        <p:nvSpPr>
          <p:cNvPr id="4" name="Foliennummernplatzhalter 3"/>
          <p:cNvSpPr>
            <a:spLocks noGrp="1"/>
          </p:cNvSpPr>
          <p:nvPr>
            <p:ph type="sldNum" sz="quarter" idx="5"/>
          </p:nvPr>
        </p:nvSpPr>
        <p:spPr/>
        <p:txBody>
          <a:bodyPr/>
          <a:lstStyle/>
          <a:p>
            <a:fld id="{88FF2A1D-F1D9-49DF-AFE0-1D2870DC4E87}" type="slidenum">
              <a:rPr lang="de-DE" smtClean="0"/>
              <a:t>8</a:t>
            </a:fld>
            <a:endParaRPr lang="de-DE"/>
          </a:p>
        </p:txBody>
      </p:sp>
    </p:spTree>
    <p:extLst>
      <p:ext uri="{BB962C8B-B14F-4D97-AF65-F5344CB8AC3E}">
        <p14:creationId xmlns:p14="http://schemas.microsoft.com/office/powerpoint/2010/main" val="301059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BE49AC-E94A-45C3-8910-2BC110355DF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51FCDFC-D4C5-4D18-9383-11D6D24E9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BA3B626-082B-4278-959E-C868DF5D3E8F}"/>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DBF4CF43-21F4-4B6E-B70B-4A323D0DA6A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C5A880-95CB-4F38-BEA2-8233D58FC54C}"/>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315202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6BE1B-9535-49F7-9206-958BE45BB4F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1942EC6-E33D-4BF5-A470-E292DB0B550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BB5778D-5D4A-41E1-A39D-C8681EDBCC8E}"/>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AD34C056-0E2B-47E2-B368-5F7F1A03C5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6E5D0B2-2767-45CA-9307-3797E0CA5AB8}"/>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119077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566AE0C-3969-4C73-B60D-81D4E80C109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6EAD499-53DD-4CA4-A327-20EF968C9AD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1E08AE-B3D7-4308-8C4D-AF1BF4EBC83F}"/>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596E5AC5-3BE3-4899-B4FA-9ECFD87C8A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55BBF76-3BB4-4761-9085-20BAE76CD836}"/>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237932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1B6470-9896-46D3-800C-7A11C440100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BCA0FCC-4A12-4936-B83C-A18BB0CA9E7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DC8E1F-914B-4D13-A4E5-B7CAE85E9B30}"/>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9CF144A2-A210-4ADD-96FB-E07195E70E6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1C97E3-860B-4DD6-8212-F59ED1B02D3D}"/>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345940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BAD1D2-0E0E-49FB-8993-873F327067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DA0F57A-E909-414C-AC51-2D5E0C2FE8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F88D17F-25BE-402A-A9F3-A4784D06A91A}"/>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DD706AE7-55AF-43BF-A1E4-236BC2564B1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1F74B1-64AD-4424-8FC2-09F799E59B2D}"/>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240776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8A7AA5-4AA7-49BA-AB61-0BE2E807A6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1C708B5-AB77-4F3D-908D-F240629794C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862C32F-53BC-42B1-BFDD-B41E1A67E21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E81E6A2-0651-4662-8629-A6F6B6549425}"/>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6" name="Fußzeilenplatzhalter 5">
            <a:extLst>
              <a:ext uri="{FF2B5EF4-FFF2-40B4-BE49-F238E27FC236}">
                <a16:creationId xmlns:a16="http://schemas.microsoft.com/office/drawing/2014/main" id="{C6914C49-7EC9-4753-953B-CBE3FDBF716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80129C-CEDE-4C2E-A697-CC87569CC2FA}"/>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238214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890BD5-92ED-49BF-9213-2EAED1AF9AC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24481B0-89D4-4FAC-8E77-88420327C9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27589F1-56E2-4FB0-8CFD-A5349C3F52C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F59A698-E2A3-4B08-879D-9965C557C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1C36E7F-FAC2-4A11-A78E-32E83D55E4D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1FFB281-BCA9-4914-8E35-CA2DB73AB9C7}"/>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8" name="Fußzeilenplatzhalter 7">
            <a:extLst>
              <a:ext uri="{FF2B5EF4-FFF2-40B4-BE49-F238E27FC236}">
                <a16:creationId xmlns:a16="http://schemas.microsoft.com/office/drawing/2014/main" id="{58D53A21-64E1-4AC8-A3BA-18FACA9AF23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225001E-3DB4-416D-B552-A2EDD0343F9C}"/>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49971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B752D-5478-4583-80F6-9DC79CE5564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BCCA4EF-77BE-4B05-AC2C-D1D53C9B67C7}"/>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4" name="Fußzeilenplatzhalter 3">
            <a:extLst>
              <a:ext uri="{FF2B5EF4-FFF2-40B4-BE49-F238E27FC236}">
                <a16:creationId xmlns:a16="http://schemas.microsoft.com/office/drawing/2014/main" id="{DD853993-ABB8-4316-BDA2-69D7429421D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C1AC026-9CD8-4CFD-953F-1D8FC12D6092}"/>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345567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31586A-1FCF-49B1-9BF8-A594D6FDB3FA}"/>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3" name="Fußzeilenplatzhalter 2">
            <a:extLst>
              <a:ext uri="{FF2B5EF4-FFF2-40B4-BE49-F238E27FC236}">
                <a16:creationId xmlns:a16="http://schemas.microsoft.com/office/drawing/2014/main" id="{C303BEB2-455B-4775-8B1F-3D6AB7CFEF7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488D796-8845-4564-B776-1D823248FA67}"/>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17929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AB8216-3308-461D-8859-3B289A767FE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40C5DD8-9CDC-4DEF-9DD6-200B213C95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8826475-EEFD-4C41-A3C4-FBDE2B7A1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850A4CE-EEE9-4EFF-A75D-8A046BF5AF7B}"/>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6" name="Fußzeilenplatzhalter 5">
            <a:extLst>
              <a:ext uri="{FF2B5EF4-FFF2-40B4-BE49-F238E27FC236}">
                <a16:creationId xmlns:a16="http://schemas.microsoft.com/office/drawing/2014/main" id="{9A13FB39-351B-4FAC-B3ED-E292112B9A8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082443C-598E-47EA-B3F1-56E3664D7599}"/>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38745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48BF02-CEB3-4EBF-812B-813090B25D7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7222387-4E12-4A79-BDB5-D9826990D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EE4DCE8-5AE4-4BD5-91EA-D5032529B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EAF244-A18E-4BE0-BED2-392165B827EA}"/>
              </a:ext>
            </a:extLst>
          </p:cNvPr>
          <p:cNvSpPr>
            <a:spLocks noGrp="1"/>
          </p:cNvSpPr>
          <p:nvPr>
            <p:ph type="dt" sz="half" idx="10"/>
          </p:nvPr>
        </p:nvSpPr>
        <p:spPr/>
        <p:txBody>
          <a:bodyPr/>
          <a:lstStyle/>
          <a:p>
            <a:fld id="{1BE784FE-AFD5-4D1A-AE05-FD4AC0684DA4}" type="datetimeFigureOut">
              <a:rPr lang="de-DE" smtClean="0"/>
              <a:t>08.05.2020</a:t>
            </a:fld>
            <a:endParaRPr lang="de-DE"/>
          </a:p>
        </p:txBody>
      </p:sp>
      <p:sp>
        <p:nvSpPr>
          <p:cNvPr id="6" name="Fußzeilenplatzhalter 5">
            <a:extLst>
              <a:ext uri="{FF2B5EF4-FFF2-40B4-BE49-F238E27FC236}">
                <a16:creationId xmlns:a16="http://schemas.microsoft.com/office/drawing/2014/main" id="{25E41ABB-D27A-4F9D-A2AC-809AF1AE0F6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1C8F431-4FED-4578-879B-56A230DD76BA}"/>
              </a:ext>
            </a:extLst>
          </p:cNvPr>
          <p:cNvSpPr>
            <a:spLocks noGrp="1"/>
          </p:cNvSpPr>
          <p:nvPr>
            <p:ph type="sldNum" sz="quarter" idx="12"/>
          </p:nvPr>
        </p:nvSpPr>
        <p:spPr/>
        <p:txBody>
          <a:bodyPr/>
          <a:lstStyle/>
          <a:p>
            <a:fld id="{14BE4B0A-EE8B-42AD-AD6E-A3556ABDC9BB}" type="slidenum">
              <a:rPr lang="de-DE" smtClean="0"/>
              <a:t>‹Nr.›</a:t>
            </a:fld>
            <a:endParaRPr lang="de-DE"/>
          </a:p>
        </p:txBody>
      </p:sp>
    </p:spTree>
    <p:extLst>
      <p:ext uri="{BB962C8B-B14F-4D97-AF65-F5344CB8AC3E}">
        <p14:creationId xmlns:p14="http://schemas.microsoft.com/office/powerpoint/2010/main" val="412881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28C974C-FBF1-4FAF-B63F-3E408C5CC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C663A3B-7E17-4DB4-80E8-F11CC5867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B831B47-674B-4DEA-9990-CD2189545B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784FE-AFD5-4D1A-AE05-FD4AC0684DA4}" type="datetimeFigureOut">
              <a:rPr lang="de-DE" smtClean="0"/>
              <a:t>08.05.2020</a:t>
            </a:fld>
            <a:endParaRPr lang="de-DE"/>
          </a:p>
        </p:txBody>
      </p:sp>
      <p:sp>
        <p:nvSpPr>
          <p:cNvPr id="5" name="Fußzeilenplatzhalter 4">
            <a:extLst>
              <a:ext uri="{FF2B5EF4-FFF2-40B4-BE49-F238E27FC236}">
                <a16:creationId xmlns:a16="http://schemas.microsoft.com/office/drawing/2014/main" id="{B6052435-6774-46F4-9505-9EADCFB19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E8D87E6-65F5-4147-A377-5AFC5AA959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E4B0A-EE8B-42AD-AD6E-A3556ABDC9BB}" type="slidenum">
              <a:rPr lang="de-DE" smtClean="0"/>
              <a:t>‹Nr.›</a:t>
            </a:fld>
            <a:endParaRPr lang="de-DE"/>
          </a:p>
        </p:txBody>
      </p:sp>
    </p:spTree>
    <p:extLst>
      <p:ext uri="{BB962C8B-B14F-4D97-AF65-F5344CB8AC3E}">
        <p14:creationId xmlns:p14="http://schemas.microsoft.com/office/powerpoint/2010/main" val="1861830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2ovcQgIN5G4?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nika.engelmann@vcp.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6584CE-944E-407E-BA7E-080272E8B20A}"/>
              </a:ext>
            </a:extLst>
          </p:cNvPr>
          <p:cNvSpPr>
            <a:spLocks noGrp="1"/>
          </p:cNvSpPr>
          <p:nvPr>
            <p:ph type="ctrTitle"/>
          </p:nvPr>
        </p:nvSpPr>
        <p:spPr/>
        <p:txBody>
          <a:bodyPr/>
          <a:lstStyle/>
          <a:p>
            <a:r>
              <a:rPr lang="de-DE" dirty="0"/>
              <a:t>Konsens - Einverständnis</a:t>
            </a:r>
          </a:p>
        </p:txBody>
      </p:sp>
      <p:sp>
        <p:nvSpPr>
          <p:cNvPr id="3" name="Untertitel 2">
            <a:extLst>
              <a:ext uri="{FF2B5EF4-FFF2-40B4-BE49-F238E27FC236}">
                <a16:creationId xmlns:a16="http://schemas.microsoft.com/office/drawing/2014/main" id="{4981F5D0-D873-4C81-9F1D-B30F9F055446}"/>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56293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en 3" title="Beidseitiges Einverstￃﾤndnis - so einfach wie Tee">
            <a:hlinkClick r:id="" action="ppaction://media"/>
            <a:extLst>
              <a:ext uri="{FF2B5EF4-FFF2-40B4-BE49-F238E27FC236}">
                <a16:creationId xmlns:a16="http://schemas.microsoft.com/office/drawing/2014/main" id="{F5CC8F02-7873-4048-BF37-29162681F628}"/>
              </a:ext>
            </a:extLst>
          </p:cNvPr>
          <p:cNvPicPr>
            <a:picLocks noGrp="1" noRot="1" noChangeAspect="1"/>
          </p:cNvPicPr>
          <p:nvPr>
            <p:ph idx="1"/>
            <a:videoFile r:link="rId1"/>
          </p:nvPr>
        </p:nvPicPr>
        <p:blipFill>
          <a:blip r:embed="rId3"/>
          <a:stretch>
            <a:fillRect/>
          </a:stretch>
        </p:blipFill>
        <p:spPr>
          <a:xfrm>
            <a:off x="1143940" y="643466"/>
            <a:ext cx="9904119" cy="5571067"/>
          </a:xfrm>
          <a:prstGeom prst="rect">
            <a:avLst/>
          </a:prstGeom>
        </p:spPr>
      </p:pic>
    </p:spTree>
    <p:extLst>
      <p:ext uri="{BB962C8B-B14F-4D97-AF65-F5344CB8AC3E}">
        <p14:creationId xmlns:p14="http://schemas.microsoft.com/office/powerpoint/2010/main" val="16628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13E13C-1051-4907-AF6E-AEE9295D027C}"/>
              </a:ext>
            </a:extLst>
          </p:cNvPr>
          <p:cNvSpPr>
            <a:spLocks noGrp="1"/>
          </p:cNvSpPr>
          <p:nvPr>
            <p:ph type="title"/>
          </p:nvPr>
        </p:nvSpPr>
        <p:spPr/>
        <p:txBody>
          <a:bodyPr/>
          <a:lstStyle/>
          <a:p>
            <a:r>
              <a:rPr lang="de-DE" dirty="0"/>
              <a:t>Wichtigste Botschaft</a:t>
            </a:r>
          </a:p>
        </p:txBody>
      </p:sp>
      <p:sp>
        <p:nvSpPr>
          <p:cNvPr id="3" name="Inhaltsplatzhalter 2">
            <a:extLst>
              <a:ext uri="{FF2B5EF4-FFF2-40B4-BE49-F238E27FC236}">
                <a16:creationId xmlns:a16="http://schemas.microsoft.com/office/drawing/2014/main" id="{3F1DCEA3-851C-481E-8234-B30DFAC4A788}"/>
              </a:ext>
            </a:extLst>
          </p:cNvPr>
          <p:cNvSpPr>
            <a:spLocks noGrp="1"/>
          </p:cNvSpPr>
          <p:nvPr>
            <p:ph idx="1"/>
          </p:nvPr>
        </p:nvSpPr>
        <p:spPr/>
        <p:txBody>
          <a:bodyPr/>
          <a:lstStyle/>
          <a:p>
            <a:r>
              <a:rPr lang="de-DE" dirty="0">
                <a:solidFill>
                  <a:schemeClr val="accent2">
                    <a:lumMod val="75000"/>
                  </a:schemeClr>
                </a:solidFill>
              </a:rPr>
              <a:t>Einverständnis einholen</a:t>
            </a:r>
          </a:p>
          <a:p>
            <a:r>
              <a:rPr lang="de-DE" dirty="0">
                <a:solidFill>
                  <a:schemeClr val="accent2">
                    <a:lumMod val="75000"/>
                  </a:schemeClr>
                </a:solidFill>
              </a:rPr>
              <a:t>Einverständnis kann immer zurückgenommen werden</a:t>
            </a:r>
          </a:p>
          <a:p>
            <a:r>
              <a:rPr lang="de-DE" dirty="0">
                <a:solidFill>
                  <a:schemeClr val="accent2">
                    <a:lumMod val="75000"/>
                  </a:schemeClr>
                </a:solidFill>
              </a:rPr>
              <a:t>Am wichtigsten ist, dass es allen gut geht</a:t>
            </a:r>
          </a:p>
        </p:txBody>
      </p:sp>
    </p:spTree>
    <p:extLst>
      <p:ext uri="{BB962C8B-B14F-4D97-AF65-F5344CB8AC3E}">
        <p14:creationId xmlns:p14="http://schemas.microsoft.com/office/powerpoint/2010/main" val="41737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ADDA4C-A9F7-413D-A58D-39A5AF7F9EBF}"/>
              </a:ext>
            </a:extLst>
          </p:cNvPr>
          <p:cNvSpPr>
            <a:spLocks noGrp="1"/>
          </p:cNvSpPr>
          <p:nvPr>
            <p:ph type="title"/>
          </p:nvPr>
        </p:nvSpPr>
        <p:spPr/>
        <p:txBody>
          <a:bodyPr>
            <a:normAutofit/>
          </a:bodyPr>
          <a:lstStyle/>
          <a:p>
            <a:r>
              <a:rPr lang="de-DE" b="1" dirty="0"/>
              <a:t>Wie kann ich Einverständnis einholen?</a:t>
            </a:r>
            <a:endParaRPr lang="de-DE" dirty="0"/>
          </a:p>
        </p:txBody>
      </p:sp>
      <p:sp>
        <p:nvSpPr>
          <p:cNvPr id="3" name="Inhaltsplatzhalter 2">
            <a:extLst>
              <a:ext uri="{FF2B5EF4-FFF2-40B4-BE49-F238E27FC236}">
                <a16:creationId xmlns:a16="http://schemas.microsoft.com/office/drawing/2014/main" id="{92E12E77-5FFA-46D2-9A1C-756F77CB9832}"/>
              </a:ext>
            </a:extLst>
          </p:cNvPr>
          <p:cNvSpPr>
            <a:spLocks noGrp="1"/>
          </p:cNvSpPr>
          <p:nvPr>
            <p:ph idx="1"/>
          </p:nvPr>
        </p:nvSpPr>
        <p:spPr/>
        <p:txBody>
          <a:bodyPr>
            <a:normAutofit fontScale="85000" lnSpcReduction="20000"/>
          </a:bodyPr>
          <a:lstStyle/>
          <a:p>
            <a:pPr>
              <a:buFontTx/>
              <a:buChar char="-"/>
            </a:pPr>
            <a:r>
              <a:rPr lang="de-DE" dirty="0">
                <a:solidFill>
                  <a:schemeClr val="accent2">
                    <a:lumMod val="75000"/>
                  </a:schemeClr>
                </a:solidFill>
              </a:rPr>
              <a:t>Es fällt vielen Menschen schwer, ihre Grenzen aufzuzeigen</a:t>
            </a:r>
          </a:p>
          <a:p>
            <a:pPr>
              <a:buFontTx/>
              <a:buChar char="-"/>
            </a:pPr>
            <a:r>
              <a:rPr lang="de-DE" dirty="0">
                <a:solidFill>
                  <a:schemeClr val="accent2">
                    <a:lumMod val="75000"/>
                  </a:schemeClr>
                </a:solidFill>
              </a:rPr>
              <a:t>Manche Menschen wissen auch gar nicht unbedingt, was sie wollen</a:t>
            </a:r>
          </a:p>
          <a:p>
            <a:pPr>
              <a:buFont typeface="Symbol" panose="05050102010706020507" pitchFamily="18" charset="2"/>
              <a:buChar char="Þ"/>
            </a:pPr>
            <a:r>
              <a:rPr lang="de-DE" dirty="0">
                <a:solidFill>
                  <a:schemeClr val="accent2">
                    <a:lumMod val="75000"/>
                  </a:schemeClr>
                </a:solidFill>
              </a:rPr>
              <a:t>Fragen hilft! (gibt einem Zeit, in sich hineinzufühlen, erleichtert es, etwas zu sagen)</a:t>
            </a:r>
          </a:p>
          <a:p>
            <a:pPr>
              <a:buFont typeface="Symbol" panose="05050102010706020507" pitchFamily="18" charset="2"/>
              <a:buChar char="Þ"/>
            </a:pPr>
            <a:r>
              <a:rPr lang="de-DE" dirty="0">
                <a:solidFill>
                  <a:schemeClr val="accent2">
                    <a:lumMod val="75000"/>
                  </a:schemeClr>
                </a:solidFill>
              </a:rPr>
              <a:t>Gib der Person nach der Frage Zeit und Raum, zu fühlen, was sie möchte</a:t>
            </a:r>
          </a:p>
          <a:p>
            <a:pPr>
              <a:buFontTx/>
              <a:buChar char="-"/>
            </a:pPr>
            <a:r>
              <a:rPr lang="de-DE" dirty="0">
                <a:solidFill>
                  <a:schemeClr val="accent2">
                    <a:lumMod val="75000"/>
                  </a:schemeClr>
                </a:solidFill>
              </a:rPr>
              <a:t>Besser einmal zu viel gefragt als einmal zu wenig (v.a. wenn ihr euch unsicher seid, was die Person möchte)</a:t>
            </a:r>
          </a:p>
          <a:p>
            <a:pPr>
              <a:buFontTx/>
              <a:buChar char="-"/>
            </a:pPr>
            <a:r>
              <a:rPr lang="de-DE" dirty="0">
                <a:solidFill>
                  <a:schemeClr val="accent2">
                    <a:lumMod val="75000"/>
                  </a:schemeClr>
                </a:solidFill>
              </a:rPr>
              <a:t>Kommunikation ist das wichtigste</a:t>
            </a:r>
          </a:p>
          <a:p>
            <a:pPr>
              <a:buFontTx/>
              <a:buChar char="-"/>
            </a:pPr>
            <a:r>
              <a:rPr lang="de-DE" dirty="0">
                <a:solidFill>
                  <a:schemeClr val="accent2">
                    <a:lumMod val="75000"/>
                  </a:schemeClr>
                </a:solidFill>
              </a:rPr>
              <a:t>Auch gut: die andere Person in entspannter Umgebung fragen, wie ihr Einverständnis kommunizieren könnt</a:t>
            </a:r>
          </a:p>
          <a:p>
            <a:pPr>
              <a:buFontTx/>
              <a:buChar char="-"/>
            </a:pPr>
            <a:r>
              <a:rPr lang="de-DE" dirty="0">
                <a:solidFill>
                  <a:schemeClr val="accent2">
                    <a:lumMod val="75000"/>
                  </a:schemeClr>
                </a:solidFill>
              </a:rPr>
              <a:t>Safe </a:t>
            </a:r>
            <a:r>
              <a:rPr lang="de-DE" dirty="0" err="1">
                <a:solidFill>
                  <a:schemeClr val="accent2">
                    <a:lumMod val="75000"/>
                  </a:schemeClr>
                </a:solidFill>
              </a:rPr>
              <a:t>word</a:t>
            </a:r>
            <a:r>
              <a:rPr lang="de-DE" dirty="0">
                <a:solidFill>
                  <a:schemeClr val="accent2">
                    <a:lumMod val="75000"/>
                  </a:schemeClr>
                </a:solidFill>
              </a:rPr>
              <a:t> überlegen </a:t>
            </a:r>
            <a:br>
              <a:rPr lang="de-DE" dirty="0"/>
            </a:br>
            <a:endParaRPr lang="de-DE" dirty="0"/>
          </a:p>
        </p:txBody>
      </p:sp>
    </p:spTree>
    <p:extLst>
      <p:ext uri="{BB962C8B-B14F-4D97-AF65-F5344CB8AC3E}">
        <p14:creationId xmlns:p14="http://schemas.microsoft.com/office/powerpoint/2010/main" val="1690790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5BA731-0813-41D3-802D-223BD42A76FA}"/>
              </a:ext>
            </a:extLst>
          </p:cNvPr>
          <p:cNvSpPr>
            <a:spLocks noGrp="1"/>
          </p:cNvSpPr>
          <p:nvPr>
            <p:ph type="title"/>
          </p:nvPr>
        </p:nvSpPr>
        <p:spPr/>
        <p:txBody>
          <a:bodyPr/>
          <a:lstStyle/>
          <a:p>
            <a:r>
              <a:rPr lang="de-DE" dirty="0"/>
              <a:t>Jetzt habt ihr Zeit, kreativ zu werden!</a:t>
            </a:r>
          </a:p>
        </p:txBody>
      </p:sp>
      <p:sp>
        <p:nvSpPr>
          <p:cNvPr id="3" name="Inhaltsplatzhalter 2">
            <a:extLst>
              <a:ext uri="{FF2B5EF4-FFF2-40B4-BE49-F238E27FC236}">
                <a16:creationId xmlns:a16="http://schemas.microsoft.com/office/drawing/2014/main" id="{808F99B8-F61E-47A1-BCE1-172C854AFFB6}"/>
              </a:ext>
            </a:extLst>
          </p:cNvPr>
          <p:cNvSpPr>
            <a:spLocks noGrp="1"/>
          </p:cNvSpPr>
          <p:nvPr>
            <p:ph idx="1"/>
          </p:nvPr>
        </p:nvSpPr>
        <p:spPr/>
        <p:txBody>
          <a:bodyPr>
            <a:normAutofit/>
          </a:bodyPr>
          <a:lstStyle/>
          <a:p>
            <a:pPr marL="0" indent="0">
              <a:buNone/>
            </a:pPr>
            <a:r>
              <a:rPr lang="de-DE" dirty="0">
                <a:solidFill>
                  <a:schemeClr val="accent2">
                    <a:lumMod val="75000"/>
                  </a:schemeClr>
                </a:solidFill>
              </a:rPr>
              <a:t>Überlegt euch Sätze und Situationen, mit denen man andere Menschen unter Druck setzen oder überreden kann, Dinge zu tun, die sie nicht tun wollen. </a:t>
            </a:r>
            <a:br>
              <a:rPr lang="de-DE" dirty="0">
                <a:solidFill>
                  <a:schemeClr val="accent2">
                    <a:lumMod val="75000"/>
                  </a:schemeClr>
                </a:solidFill>
              </a:rPr>
            </a:br>
            <a:r>
              <a:rPr lang="de-DE" dirty="0">
                <a:solidFill>
                  <a:schemeClr val="accent2">
                    <a:lumMod val="75000"/>
                  </a:schemeClr>
                </a:solidFill>
              </a:rPr>
              <a:t>Hier ein paar Beispiele:</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"Ach stell dich doch nicht so an, das ist so spießig!"</a:t>
            </a:r>
            <a:br>
              <a:rPr lang="de-DE" dirty="0">
                <a:solidFill>
                  <a:schemeClr val="accent2">
                    <a:lumMod val="75000"/>
                  </a:schemeClr>
                </a:solidFill>
              </a:rPr>
            </a:br>
            <a:r>
              <a:rPr lang="de-DE" dirty="0">
                <a:solidFill>
                  <a:schemeClr val="accent2">
                    <a:lumMod val="75000"/>
                  </a:schemeClr>
                </a:solidFill>
              </a:rPr>
              <a:t>"Wenn du das jetzt nicht machst, dann erzähle ich allen ..... "</a:t>
            </a:r>
            <a:br>
              <a:rPr lang="de-DE" dirty="0">
                <a:solidFill>
                  <a:schemeClr val="accent2">
                    <a:lumMod val="75000"/>
                  </a:schemeClr>
                </a:solidFill>
              </a:rPr>
            </a:br>
            <a:br>
              <a:rPr lang="de-DE" dirty="0">
                <a:solidFill>
                  <a:schemeClr val="accent2">
                    <a:lumMod val="75000"/>
                  </a:schemeClr>
                </a:solidFill>
              </a:rPr>
            </a:b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Malt die Situationen gerne in Form von einem Comic.</a:t>
            </a:r>
          </a:p>
        </p:txBody>
      </p:sp>
    </p:spTree>
    <p:extLst>
      <p:ext uri="{BB962C8B-B14F-4D97-AF65-F5344CB8AC3E}">
        <p14:creationId xmlns:p14="http://schemas.microsoft.com/office/powerpoint/2010/main" val="174382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C8589-1C75-4416-A682-E83A50744FCF}"/>
              </a:ext>
            </a:extLst>
          </p:cNvPr>
          <p:cNvSpPr>
            <a:spLocks noGrp="1"/>
          </p:cNvSpPr>
          <p:nvPr>
            <p:ph type="title"/>
          </p:nvPr>
        </p:nvSpPr>
        <p:spPr/>
        <p:txBody>
          <a:bodyPr/>
          <a:lstStyle/>
          <a:p>
            <a:r>
              <a:rPr lang="de-DE" dirty="0"/>
              <a:t>Umgang mit Druck</a:t>
            </a:r>
          </a:p>
        </p:txBody>
      </p:sp>
      <p:sp>
        <p:nvSpPr>
          <p:cNvPr id="3" name="Inhaltsplatzhalter 2">
            <a:extLst>
              <a:ext uri="{FF2B5EF4-FFF2-40B4-BE49-F238E27FC236}">
                <a16:creationId xmlns:a16="http://schemas.microsoft.com/office/drawing/2014/main" id="{DCDC39AB-AA9E-491A-B421-DFFBCD96801A}"/>
              </a:ext>
            </a:extLst>
          </p:cNvPr>
          <p:cNvSpPr>
            <a:spLocks noGrp="1"/>
          </p:cNvSpPr>
          <p:nvPr>
            <p:ph idx="1"/>
          </p:nvPr>
        </p:nvSpPr>
        <p:spPr/>
        <p:txBody>
          <a:bodyPr>
            <a:normAutofit fontScale="70000" lnSpcReduction="20000"/>
          </a:bodyPr>
          <a:lstStyle/>
          <a:p>
            <a:r>
              <a:rPr lang="de-DE" b="1" dirty="0">
                <a:solidFill>
                  <a:schemeClr val="accent2">
                    <a:lumMod val="75000"/>
                  </a:schemeClr>
                </a:solidFill>
              </a:rPr>
              <a:t>Dem Druck entkommen</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Überlegt euch jetzt, wie die Person unter Druck der Situation entkommen kann. Zum Beispiel durch etwas, dass sie sagt oder etwas, dass sie macht.</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Malt dafür den Comic weiter.</a:t>
            </a:r>
            <a:br>
              <a:rPr lang="de-DE" dirty="0">
                <a:solidFill>
                  <a:schemeClr val="accent2">
                    <a:lumMod val="75000"/>
                  </a:schemeClr>
                </a:solidFill>
              </a:rPr>
            </a:br>
            <a:br>
              <a:rPr lang="de-DE" dirty="0">
                <a:solidFill>
                  <a:schemeClr val="accent2">
                    <a:lumMod val="75000"/>
                  </a:schemeClr>
                </a:solidFill>
              </a:rPr>
            </a:br>
            <a:br>
              <a:rPr lang="de-DE" dirty="0">
                <a:solidFill>
                  <a:schemeClr val="accent2">
                    <a:lumMod val="75000"/>
                  </a:schemeClr>
                </a:solidFill>
              </a:rPr>
            </a:br>
            <a:r>
              <a:rPr lang="de-DE" b="1" dirty="0">
                <a:solidFill>
                  <a:schemeClr val="accent2">
                    <a:lumMod val="75000"/>
                  </a:schemeClr>
                </a:solidFill>
              </a:rPr>
              <a:t>Situation ohne Druck</a:t>
            </a:r>
            <a:br>
              <a:rPr lang="de-DE" dirty="0">
                <a:solidFill>
                  <a:schemeClr val="accent2">
                    <a:lumMod val="75000"/>
                  </a:schemeClr>
                </a:solidFill>
              </a:rPr>
            </a:br>
            <a:r>
              <a:rPr lang="de-DE" dirty="0">
                <a:solidFill>
                  <a:schemeClr val="accent2">
                    <a:lumMod val="75000"/>
                  </a:schemeClr>
                </a:solidFill>
              </a:rPr>
              <a:t>Nehmt ein neues Blatt Papier und malt jetzt einen Comic, wie eine Situation mit Einverständnis und ohne Druck aussehen könnte. Was sagen die Personen? Wie verhalten sie sich?</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 </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Ich würde mich freuen, wenn ihr eure gemalten Comics ins Forum stellt oder mir per E-Mail zuschickt:</a:t>
            </a:r>
            <a:br>
              <a:rPr lang="de-DE" dirty="0">
                <a:solidFill>
                  <a:schemeClr val="accent2">
                    <a:lumMod val="75000"/>
                  </a:schemeClr>
                </a:solidFill>
              </a:rPr>
            </a:br>
            <a:br>
              <a:rPr lang="de-DE" dirty="0">
                <a:solidFill>
                  <a:schemeClr val="accent2">
                    <a:lumMod val="75000"/>
                  </a:schemeClr>
                </a:solidFill>
              </a:rPr>
            </a:br>
            <a:r>
              <a:rPr lang="de-DE" dirty="0">
                <a:solidFill>
                  <a:schemeClr val="accent2">
                    <a:lumMod val="75000"/>
                  </a:schemeClr>
                </a:solidFill>
              </a:rPr>
              <a:t>anika.engelmann@vcp.de</a:t>
            </a:r>
          </a:p>
        </p:txBody>
      </p:sp>
    </p:spTree>
    <p:extLst>
      <p:ext uri="{BB962C8B-B14F-4D97-AF65-F5344CB8AC3E}">
        <p14:creationId xmlns:p14="http://schemas.microsoft.com/office/powerpoint/2010/main" val="3524623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FE74A-BA4A-46D1-81EC-6C8BD1E118F3}"/>
              </a:ext>
            </a:extLst>
          </p:cNvPr>
          <p:cNvSpPr>
            <a:spLocks noGrp="1"/>
          </p:cNvSpPr>
          <p:nvPr>
            <p:ph type="title"/>
          </p:nvPr>
        </p:nvSpPr>
        <p:spPr/>
        <p:txBody>
          <a:bodyPr/>
          <a:lstStyle/>
          <a:p>
            <a:r>
              <a:rPr lang="de-DE" b="1" dirty="0">
                <a:latin typeface="Arial" panose="020B0604020202020204" pitchFamily="34" charset="0"/>
              </a:rPr>
              <a:t>Mein Körper</a:t>
            </a:r>
            <a:endParaRPr lang="de-DE" dirty="0"/>
          </a:p>
        </p:txBody>
      </p:sp>
      <p:sp>
        <p:nvSpPr>
          <p:cNvPr id="6" name="Inhaltsplatzhalter 5">
            <a:extLst>
              <a:ext uri="{FF2B5EF4-FFF2-40B4-BE49-F238E27FC236}">
                <a16:creationId xmlns:a16="http://schemas.microsoft.com/office/drawing/2014/main" id="{D864E206-D222-4CDB-8C28-783B96066804}"/>
              </a:ext>
            </a:extLst>
          </p:cNvPr>
          <p:cNvSpPr>
            <a:spLocks noGrp="1"/>
          </p:cNvSpPr>
          <p:nvPr>
            <p:ph idx="1"/>
          </p:nvPr>
        </p:nvSpPr>
        <p:spPr/>
        <p:txBody>
          <a:bodyPr>
            <a:normAutofit fontScale="85000" lnSpcReduction="20000"/>
          </a:bodyPr>
          <a:lstStyle/>
          <a:p>
            <a:r>
              <a:rPr lang="de-DE" dirty="0">
                <a:solidFill>
                  <a:schemeClr val="accent2">
                    <a:lumMod val="75000"/>
                  </a:schemeClr>
                </a:solidFill>
                <a:latin typeface="Arial" panose="020B0604020202020204" pitchFamily="34" charset="0"/>
              </a:rPr>
              <a:t>Falls euch die andere Aufgabe nicht so leicht fällt oder ihr noch etwas zusätzliches machen möchtet, habe ich hier noch eine weitere Aufgabe:</a:t>
            </a: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r>
              <a:rPr lang="de-DE" dirty="0">
                <a:solidFill>
                  <a:schemeClr val="accent2">
                    <a:lumMod val="75000"/>
                  </a:schemeClr>
                </a:solidFill>
                <a:latin typeface="Arial" panose="020B0604020202020204" pitchFamily="34" charset="0"/>
              </a:rPr>
              <a:t>Nehmt ein Blatt Papier und malt die Umrisse von einem Körper. Nehmt euch einen roten und einen grünen Stift und malt grün an, wo es für euch okay ist, von </a:t>
            </a:r>
            <a:r>
              <a:rPr lang="de-DE" dirty="0" err="1">
                <a:solidFill>
                  <a:schemeClr val="accent2">
                    <a:lumMod val="75000"/>
                  </a:schemeClr>
                </a:solidFill>
                <a:latin typeface="Arial" panose="020B0604020202020204" pitchFamily="34" charset="0"/>
              </a:rPr>
              <a:t>eurem_eurer</a:t>
            </a:r>
            <a:r>
              <a:rPr lang="de-DE" dirty="0">
                <a:solidFill>
                  <a:schemeClr val="accent2">
                    <a:lumMod val="75000"/>
                  </a:schemeClr>
                </a:solidFill>
                <a:latin typeface="Arial" panose="020B0604020202020204" pitchFamily="34" charset="0"/>
              </a:rPr>
              <a:t> </a:t>
            </a:r>
            <a:r>
              <a:rPr lang="de-DE" dirty="0" err="1">
                <a:solidFill>
                  <a:schemeClr val="accent2">
                    <a:lumMod val="75000"/>
                  </a:schemeClr>
                </a:solidFill>
                <a:latin typeface="Arial" panose="020B0604020202020204" pitchFamily="34" charset="0"/>
              </a:rPr>
              <a:t>beste_n</a:t>
            </a:r>
            <a:r>
              <a:rPr lang="de-DE" dirty="0">
                <a:solidFill>
                  <a:schemeClr val="accent2">
                    <a:lumMod val="75000"/>
                  </a:schemeClr>
                </a:solidFill>
                <a:latin typeface="Arial" panose="020B0604020202020204" pitchFamily="34" charset="0"/>
              </a:rPr>
              <a:t> </a:t>
            </a:r>
            <a:r>
              <a:rPr lang="de-DE" dirty="0" err="1">
                <a:solidFill>
                  <a:schemeClr val="accent2">
                    <a:lumMod val="75000"/>
                  </a:schemeClr>
                </a:solidFill>
                <a:latin typeface="Arial" panose="020B0604020202020204" pitchFamily="34" charset="0"/>
              </a:rPr>
              <a:t>Freund_in</a:t>
            </a:r>
            <a:r>
              <a:rPr lang="de-DE" dirty="0">
                <a:solidFill>
                  <a:schemeClr val="accent2">
                    <a:lumMod val="75000"/>
                  </a:schemeClr>
                </a:solidFill>
                <a:latin typeface="Arial" panose="020B0604020202020204" pitchFamily="34" charset="0"/>
              </a:rPr>
              <a:t> angefasst zu werden.  Stellen, die nicht okay sind, werden rot.</a:t>
            </a: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r>
              <a:rPr lang="de-DE" dirty="0">
                <a:solidFill>
                  <a:schemeClr val="accent2">
                    <a:lumMod val="75000"/>
                  </a:schemeClr>
                </a:solidFill>
                <a:latin typeface="Arial" panose="020B0604020202020204" pitchFamily="34" charset="0"/>
              </a:rPr>
              <a:t>Wie verändert sich das Bild, wenn es um jemand anderen geht: </a:t>
            </a:r>
            <a:r>
              <a:rPr lang="de-DE" dirty="0" err="1">
                <a:solidFill>
                  <a:schemeClr val="accent2">
                    <a:lumMod val="75000"/>
                  </a:schemeClr>
                </a:solidFill>
                <a:latin typeface="Arial" panose="020B0604020202020204" pitchFamily="34" charset="0"/>
              </a:rPr>
              <a:t>Beziehungspartner_in</a:t>
            </a:r>
            <a:r>
              <a:rPr lang="de-DE" dirty="0">
                <a:solidFill>
                  <a:schemeClr val="accent2">
                    <a:lumMod val="75000"/>
                  </a:schemeClr>
                </a:solidFill>
                <a:latin typeface="Arial" panose="020B0604020202020204" pitchFamily="34" charset="0"/>
              </a:rPr>
              <a:t>; Arbeitskollegen; fremde Menschen; Familienmitglieder?</a:t>
            </a: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r>
              <a:rPr lang="de-DE" dirty="0">
                <a:solidFill>
                  <a:schemeClr val="accent2">
                    <a:lumMod val="75000"/>
                  </a:schemeClr>
                </a:solidFill>
                <a:latin typeface="Arial" panose="020B0604020202020204" pitchFamily="34" charset="0"/>
              </a:rPr>
              <a:t>Auch bei diesen Bildern würde ich mich freuen, wenn ihr sie mir zuschickt oder ins Forum stellt. Ihr könnt sie aber natürlich auch für euch behalten.</a:t>
            </a:r>
            <a:endParaRPr lang="de-DE" dirty="0">
              <a:solidFill>
                <a:schemeClr val="accent2">
                  <a:lumMod val="75000"/>
                </a:schemeClr>
              </a:solidFill>
            </a:endParaRPr>
          </a:p>
        </p:txBody>
      </p:sp>
    </p:spTree>
    <p:extLst>
      <p:ext uri="{BB962C8B-B14F-4D97-AF65-F5344CB8AC3E}">
        <p14:creationId xmlns:p14="http://schemas.microsoft.com/office/powerpoint/2010/main" val="294329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EF8EB-E4F4-48D4-9488-624784D9183E}"/>
              </a:ext>
            </a:extLst>
          </p:cNvPr>
          <p:cNvSpPr>
            <a:spLocks noGrp="1"/>
          </p:cNvSpPr>
          <p:nvPr>
            <p:ph type="title"/>
          </p:nvPr>
        </p:nvSpPr>
        <p:spPr/>
        <p:txBody>
          <a:bodyPr/>
          <a:lstStyle/>
          <a:p>
            <a:r>
              <a:rPr lang="de-DE" dirty="0"/>
              <a:t>Zusammenfassung</a:t>
            </a:r>
          </a:p>
        </p:txBody>
      </p:sp>
      <p:sp>
        <p:nvSpPr>
          <p:cNvPr id="6" name="Inhaltsplatzhalter 5">
            <a:extLst>
              <a:ext uri="{FF2B5EF4-FFF2-40B4-BE49-F238E27FC236}">
                <a16:creationId xmlns:a16="http://schemas.microsoft.com/office/drawing/2014/main" id="{16659FD1-88CE-46CD-9FBF-C89B4D66DF82}"/>
              </a:ext>
            </a:extLst>
          </p:cNvPr>
          <p:cNvSpPr>
            <a:spLocks noGrp="1"/>
          </p:cNvSpPr>
          <p:nvPr>
            <p:ph idx="1"/>
          </p:nvPr>
        </p:nvSpPr>
        <p:spPr/>
        <p:txBody>
          <a:bodyPr>
            <a:normAutofit lnSpcReduction="10000"/>
          </a:bodyPr>
          <a:lstStyle/>
          <a:p>
            <a:r>
              <a:rPr lang="de-DE" dirty="0">
                <a:solidFill>
                  <a:schemeClr val="accent2">
                    <a:lumMod val="75000"/>
                  </a:schemeClr>
                </a:solidFill>
                <a:latin typeface="Arial" panose="020B0604020202020204" pitchFamily="34" charset="0"/>
              </a:rPr>
              <a:t>Für viele Menschen ist es schwer, „nein“ zu sagen</a:t>
            </a:r>
          </a:p>
          <a:p>
            <a:r>
              <a:rPr lang="de-DE" dirty="0">
                <a:solidFill>
                  <a:schemeClr val="accent2">
                    <a:lumMod val="75000"/>
                  </a:schemeClr>
                </a:solidFill>
                <a:latin typeface="Arial" panose="020B0604020202020204" pitchFamily="34" charset="0"/>
              </a:rPr>
              <a:t>Achtet mal drauf: viele Menschen rechtfertigen sich, wenn sie zu etwas nein sagen</a:t>
            </a:r>
          </a:p>
          <a:p>
            <a:r>
              <a:rPr lang="de-DE" dirty="0">
                <a:solidFill>
                  <a:schemeClr val="accent2">
                    <a:lumMod val="75000"/>
                  </a:schemeClr>
                </a:solidFill>
                <a:latin typeface="Arial" panose="020B0604020202020204" pitchFamily="34" charset="0"/>
              </a:rPr>
              <a:t>Ihr könnt auch mit </a:t>
            </a:r>
            <a:r>
              <a:rPr lang="de-DE" dirty="0" err="1">
                <a:solidFill>
                  <a:schemeClr val="accent2">
                    <a:lumMod val="75000"/>
                  </a:schemeClr>
                </a:solidFill>
                <a:latin typeface="Arial" panose="020B0604020202020204" pitchFamily="34" charset="0"/>
              </a:rPr>
              <a:t>Freund_innen</a:t>
            </a:r>
            <a:r>
              <a:rPr lang="de-DE" dirty="0">
                <a:solidFill>
                  <a:schemeClr val="accent2">
                    <a:lumMod val="75000"/>
                  </a:schemeClr>
                </a:solidFill>
                <a:latin typeface="Arial" panose="020B0604020202020204" pitchFamily="34" charset="0"/>
              </a:rPr>
              <a:t> gemeinsam nein sagen üben </a:t>
            </a:r>
            <a:r>
              <a:rPr lang="de-DE" dirty="0">
                <a:solidFill>
                  <a:schemeClr val="accent2">
                    <a:lumMod val="75000"/>
                  </a:schemeClr>
                </a:solidFill>
                <a:latin typeface="Arial" panose="020B0604020202020204" pitchFamily="34" charset="0"/>
                <a:sym typeface="Wingdings" panose="05000000000000000000" pitchFamily="2" charset="2"/>
              </a:rPr>
              <a:t></a:t>
            </a: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br>
              <a:rPr lang="de-DE" dirty="0">
                <a:solidFill>
                  <a:schemeClr val="accent2">
                    <a:lumMod val="75000"/>
                  </a:schemeClr>
                </a:solidFill>
                <a:latin typeface="Arial" panose="020B0604020202020204" pitchFamily="34" charset="0"/>
              </a:rPr>
            </a:br>
            <a:r>
              <a:rPr lang="de-DE" dirty="0">
                <a:solidFill>
                  <a:schemeClr val="accent2">
                    <a:lumMod val="75000"/>
                  </a:schemeClr>
                </a:solidFill>
                <a:latin typeface="Arial" panose="020B0604020202020204" pitchFamily="34" charset="0"/>
              </a:rPr>
              <a:t>Ich hoffe, ihr konntet etwas mitnehmen! Falls ihr noch Fragen oder Anmerkungen habt, schickt diese gerne an mich: </a:t>
            </a:r>
            <a:r>
              <a:rPr lang="de-DE" dirty="0">
                <a:solidFill>
                  <a:schemeClr val="accent2">
                    <a:lumMod val="75000"/>
                  </a:schemeClr>
                </a:solidFill>
                <a:latin typeface="Arial" panose="020B0604020202020204" pitchFamily="34" charset="0"/>
                <a:hlinkClick r:id="rId3"/>
              </a:rPr>
              <a:t>anika.engelmann@vcp.de</a:t>
            </a:r>
            <a:r>
              <a:rPr lang="de-DE" dirty="0">
                <a:solidFill>
                  <a:schemeClr val="accent2">
                    <a:lumMod val="75000"/>
                  </a:schemeClr>
                </a:solidFill>
                <a:latin typeface="Arial" panose="020B0604020202020204" pitchFamily="34" charset="0"/>
              </a:rPr>
              <a:t> (und schreibt dann noch dazu wie alt ihr seid und </a:t>
            </a:r>
            <a:r>
              <a:rPr lang="de-DE">
                <a:solidFill>
                  <a:schemeClr val="accent2">
                    <a:lumMod val="75000"/>
                  </a:schemeClr>
                </a:solidFill>
                <a:latin typeface="Arial" panose="020B0604020202020204" pitchFamily="34" charset="0"/>
              </a:rPr>
              <a:t>welches Geschlecht ihr habt)</a:t>
            </a:r>
            <a:endParaRPr lang="de-DE" dirty="0">
              <a:solidFill>
                <a:schemeClr val="accent2">
                  <a:lumMod val="75000"/>
                </a:schemeClr>
              </a:solidFill>
            </a:endParaRPr>
          </a:p>
        </p:txBody>
      </p:sp>
    </p:spTree>
    <p:extLst>
      <p:ext uri="{BB962C8B-B14F-4D97-AF65-F5344CB8AC3E}">
        <p14:creationId xmlns:p14="http://schemas.microsoft.com/office/powerpoint/2010/main" val="2568454189"/>
      </p:ext>
    </p:extLst>
  </p:cSld>
  <p:clrMapOvr>
    <a:masterClrMapping/>
  </p:clrMapOvr>
</p:sld>
</file>

<file path=ppt/theme/theme1.xml><?xml version="1.0" encoding="utf-8"?>
<a:theme xmlns:a="http://schemas.openxmlformats.org/drawingml/2006/main" name="Office">
  <a:themeElements>
    <a:clrScheme name="JLS Präsentationen">
      <a:dk1>
        <a:srgbClr val="002060"/>
      </a:dk1>
      <a:lt1>
        <a:sysClr val="window" lastClr="FFFFFF"/>
      </a:lt1>
      <a:dk2>
        <a:srgbClr val="573F6F"/>
      </a:dk2>
      <a:lt2>
        <a:srgbClr val="FCDB14"/>
      </a:lt2>
      <a:accent1>
        <a:srgbClr val="85C0FB"/>
      </a:accent1>
      <a:accent2>
        <a:srgbClr val="02C6D0"/>
      </a:accent2>
      <a:accent3>
        <a:srgbClr val="A5A5A5"/>
      </a:accent3>
      <a:accent4>
        <a:srgbClr val="BEA2CA"/>
      </a:accent4>
      <a:accent5>
        <a:srgbClr val="5B9BD5"/>
      </a:accent5>
      <a:accent6>
        <a:srgbClr val="F0E22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Breitbild</PresentationFormat>
  <Paragraphs>27</Paragraphs>
  <Slides>8</Slides>
  <Notes>1</Notes>
  <HiddenSlides>0</HiddenSlides>
  <MMClips>1</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Symbol</vt:lpstr>
      <vt:lpstr>Office</vt:lpstr>
      <vt:lpstr>Konsens - Einverständnis</vt:lpstr>
      <vt:lpstr>PowerPoint-Präsentation</vt:lpstr>
      <vt:lpstr>Wichtigste Botschaft</vt:lpstr>
      <vt:lpstr>Wie kann ich Einverständnis einholen?</vt:lpstr>
      <vt:lpstr>Jetzt habt ihr Zeit, kreativ zu werden!</vt:lpstr>
      <vt:lpstr>Umgang mit Druck</vt:lpstr>
      <vt:lpstr>Mein Körper</vt:lpstr>
      <vt:lpstr>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Konsens - Einverständnis</dc:title>
  <dc:creator>Anika Engelmann</dc:creator>
  <cp:lastModifiedBy>Anika Engelmann</cp:lastModifiedBy>
  <cp:revision>4</cp:revision>
  <dcterms:created xsi:type="dcterms:W3CDTF">2020-05-08T16:25:06Z</dcterms:created>
  <dcterms:modified xsi:type="dcterms:W3CDTF">2020-05-09T15:57:49Z</dcterms:modified>
</cp:coreProperties>
</file>